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8" r:id="rId2"/>
    <p:sldId id="268" r:id="rId3"/>
    <p:sldId id="269" r:id="rId4"/>
    <p:sldId id="270" r:id="rId5"/>
    <p:sldId id="260" r:id="rId6"/>
    <p:sldId id="259" r:id="rId7"/>
    <p:sldId id="261" r:id="rId8"/>
    <p:sldId id="262" r:id="rId9"/>
    <p:sldId id="263" r:id="rId10"/>
    <p:sldId id="267" r:id="rId11"/>
    <p:sldId id="266" r:id="rId12"/>
  </p:sldIdLst>
  <p:sldSz cx="8999538" cy="8999538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948"/>
    <a:srgbClr val="FFCD20"/>
    <a:srgbClr val="FFE997"/>
    <a:srgbClr val="FFECA7"/>
    <a:srgbClr val="FFEA9B"/>
    <a:srgbClr val="FFF4CD"/>
    <a:srgbClr val="FFE06D"/>
    <a:srgbClr val="FFCF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18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08AB4-D116-447C-BFEC-FD17A860454B}" type="datetimeFigureOut">
              <a:rPr lang="ko-KR" altLang="en-US" smtClean="0"/>
              <a:t>2019-05-08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1C4804-EE3E-431B-BCC8-0D2BC5BB81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3287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966" y="1472842"/>
            <a:ext cx="7649607" cy="3133172"/>
          </a:xfrm>
        </p:spPr>
        <p:txBody>
          <a:bodyPr anchor="b"/>
          <a:lstStyle>
            <a:lvl1pPr algn="ctr">
              <a:defRPr sz="590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942" y="4726842"/>
            <a:ext cx="6749654" cy="2172804"/>
          </a:xfrm>
        </p:spPr>
        <p:txBody>
          <a:bodyPr/>
          <a:lstStyle>
            <a:lvl1pPr marL="0" indent="0" algn="ctr">
              <a:buNone/>
              <a:defRPr sz="2362"/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A99D9-3DB6-4445-8B0C-D2A77DE5B16E}" type="datetimeFigureOut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2019-05-08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D6674-56E6-4D9C-8D1A-41862457E8D0}" type="slidenum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904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A99D9-3DB6-4445-8B0C-D2A77DE5B16E}" type="datetimeFigureOut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2019-05-08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D6674-56E6-4D9C-8D1A-41862457E8D0}" type="slidenum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265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5" y="479142"/>
            <a:ext cx="1940525" cy="762669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719" y="479142"/>
            <a:ext cx="5709082" cy="762669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A99D9-3DB6-4445-8B0C-D2A77DE5B16E}" type="datetimeFigureOut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2019-05-08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D6674-56E6-4D9C-8D1A-41862457E8D0}" type="slidenum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791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A99D9-3DB6-4445-8B0C-D2A77DE5B16E}" type="datetimeFigureOut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2019-05-08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D6674-56E6-4D9C-8D1A-41862457E8D0}" type="slidenum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8276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031" y="2243638"/>
            <a:ext cx="7762102" cy="3743557"/>
          </a:xfrm>
        </p:spPr>
        <p:txBody>
          <a:bodyPr anchor="b"/>
          <a:lstStyle>
            <a:lvl1pPr>
              <a:defRPr sz="590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031" y="6022610"/>
            <a:ext cx="7762102" cy="1968648"/>
          </a:xfrm>
        </p:spPr>
        <p:txBody>
          <a:bodyPr/>
          <a:lstStyle>
            <a:lvl1pPr marL="0" indent="0">
              <a:buNone/>
              <a:defRPr sz="2362">
                <a:solidFill>
                  <a:schemeClr val="tx1"/>
                </a:solidFill>
              </a:defRPr>
            </a:lvl1pPr>
            <a:lvl2pPr marL="449976" indent="0">
              <a:buNone/>
              <a:defRPr sz="1968">
                <a:solidFill>
                  <a:schemeClr val="tx1">
                    <a:tint val="75000"/>
                  </a:schemeClr>
                </a:solidFill>
              </a:defRPr>
            </a:lvl2pPr>
            <a:lvl3pPr marL="899952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3pPr>
            <a:lvl4pPr marL="1349929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4pPr>
            <a:lvl5pPr marL="179990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5pPr>
            <a:lvl6pPr marL="2249881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6pPr>
            <a:lvl7pPr marL="2699857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7pPr>
            <a:lvl8pPr marL="314983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8pPr>
            <a:lvl9pPr marL="359981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A99D9-3DB6-4445-8B0C-D2A77DE5B16E}" type="datetimeFigureOut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2019-05-08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D6674-56E6-4D9C-8D1A-41862457E8D0}" type="slidenum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8276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718" y="2395710"/>
            <a:ext cx="3824804" cy="571012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016" y="2395710"/>
            <a:ext cx="3824804" cy="571012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A99D9-3DB6-4445-8B0C-D2A77DE5B16E}" type="datetimeFigureOut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2019-05-08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D6674-56E6-4D9C-8D1A-41862457E8D0}" type="slidenum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3098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479144"/>
            <a:ext cx="7762102" cy="173949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891" y="2206137"/>
            <a:ext cx="3807226" cy="1081194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91" y="3287331"/>
            <a:ext cx="3807226" cy="483516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017" y="2206137"/>
            <a:ext cx="3825976" cy="1081194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017" y="3287331"/>
            <a:ext cx="3825976" cy="483516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A99D9-3DB6-4445-8B0C-D2A77DE5B16E}" type="datetimeFigureOut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2019-05-08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D6674-56E6-4D9C-8D1A-41862457E8D0}" type="slidenum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3563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A99D9-3DB6-4445-8B0C-D2A77DE5B16E}" type="datetimeFigureOut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2019-05-08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D6674-56E6-4D9C-8D1A-41862457E8D0}" type="slidenum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9015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A99D9-3DB6-4445-8B0C-D2A77DE5B16E}" type="datetimeFigureOut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2019-05-08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D6674-56E6-4D9C-8D1A-41862457E8D0}" type="slidenum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2389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599969"/>
            <a:ext cx="2902585" cy="2099892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1295769"/>
            <a:ext cx="4556016" cy="6395505"/>
          </a:xfrm>
        </p:spPr>
        <p:txBody>
          <a:bodyPr/>
          <a:lstStyle>
            <a:lvl1pPr>
              <a:defRPr sz="3149"/>
            </a:lvl1pPr>
            <a:lvl2pPr>
              <a:defRPr sz="2756"/>
            </a:lvl2pPr>
            <a:lvl3pPr>
              <a:defRPr sz="2362"/>
            </a:lvl3pPr>
            <a:lvl4pPr>
              <a:defRPr sz="1968"/>
            </a:lvl4pPr>
            <a:lvl5pPr>
              <a:defRPr sz="1968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699862"/>
            <a:ext cx="2902585" cy="5001827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A99D9-3DB6-4445-8B0C-D2A77DE5B16E}" type="datetimeFigureOut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2019-05-08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D6674-56E6-4D9C-8D1A-41862457E8D0}" type="slidenum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2668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599969"/>
            <a:ext cx="2902585" cy="2099892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1295769"/>
            <a:ext cx="4556016" cy="6395505"/>
          </a:xfrm>
        </p:spPr>
        <p:txBody>
          <a:bodyPr anchor="t"/>
          <a:lstStyle>
            <a:lvl1pPr marL="0" indent="0">
              <a:buNone/>
              <a:defRPr sz="3149"/>
            </a:lvl1pPr>
            <a:lvl2pPr marL="449976" indent="0">
              <a:buNone/>
              <a:defRPr sz="2756"/>
            </a:lvl2pPr>
            <a:lvl3pPr marL="899952" indent="0">
              <a:buNone/>
              <a:defRPr sz="2362"/>
            </a:lvl3pPr>
            <a:lvl4pPr marL="1349929" indent="0">
              <a:buNone/>
              <a:defRPr sz="1968"/>
            </a:lvl4pPr>
            <a:lvl5pPr marL="1799905" indent="0">
              <a:buNone/>
              <a:defRPr sz="1968"/>
            </a:lvl5pPr>
            <a:lvl6pPr marL="2249881" indent="0">
              <a:buNone/>
              <a:defRPr sz="1968"/>
            </a:lvl6pPr>
            <a:lvl7pPr marL="2699857" indent="0">
              <a:buNone/>
              <a:defRPr sz="1968"/>
            </a:lvl7pPr>
            <a:lvl8pPr marL="3149834" indent="0">
              <a:buNone/>
              <a:defRPr sz="1968"/>
            </a:lvl8pPr>
            <a:lvl9pPr marL="3599810" indent="0">
              <a:buNone/>
              <a:defRPr sz="1968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699862"/>
            <a:ext cx="2902585" cy="5001827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A99D9-3DB6-4445-8B0C-D2A77DE5B16E}" type="datetimeFigureOut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2019-05-08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D6674-56E6-4D9C-8D1A-41862457E8D0}" type="slidenum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2289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8" y="479144"/>
            <a:ext cx="7762102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8" y="2395710"/>
            <a:ext cx="7762102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8341240"/>
            <a:ext cx="2024896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A99D9-3DB6-4445-8B0C-D2A77DE5B16E}" type="datetimeFigureOut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2019-05-08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8341240"/>
            <a:ext cx="3037344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8341240"/>
            <a:ext cx="2024896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D6674-56E6-4D9C-8D1A-41862457E8D0}" type="slidenum">
              <a:rPr kumimoji="0" lang="ko-KR" altLang="en-US" sz="1181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181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054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99952" rtl="0" eaLnBrk="1" latinLnBrk="1" hangingPunct="1">
        <a:lnSpc>
          <a:spcPct val="90000"/>
        </a:lnSpc>
        <a:spcBef>
          <a:spcPct val="0"/>
        </a:spcBef>
        <a:buNone/>
        <a:defRPr sz="43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4988" indent="-224988" algn="l" defTabSz="899952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2756" kern="1200">
          <a:solidFill>
            <a:schemeClr val="tx1"/>
          </a:solidFill>
          <a:latin typeface="+mn-lt"/>
          <a:ea typeface="+mn-ea"/>
          <a:cs typeface="+mn-cs"/>
        </a:defRPr>
      </a:lvl1pPr>
      <a:lvl2pPr marL="674964" indent="-224988" algn="l" defTabSz="899952" rtl="0" eaLnBrk="1" latinLnBrk="1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2pPr>
      <a:lvl3pPr marL="1124941" indent="-224988" algn="l" defTabSz="899952" rtl="0" eaLnBrk="1" latinLnBrk="1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968" kern="1200">
          <a:solidFill>
            <a:schemeClr val="tx1"/>
          </a:solidFill>
          <a:latin typeface="+mn-lt"/>
          <a:ea typeface="+mn-ea"/>
          <a:cs typeface="+mn-cs"/>
        </a:defRPr>
      </a:lvl3pPr>
      <a:lvl4pPr marL="1574917" indent="-224988" algn="l" defTabSz="899952" rtl="0" eaLnBrk="1" latinLnBrk="1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2024893" indent="-224988" algn="l" defTabSz="899952" rtl="0" eaLnBrk="1" latinLnBrk="1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474869" indent="-224988" algn="l" defTabSz="899952" rtl="0" eaLnBrk="1" latinLnBrk="1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1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1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1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jp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jp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jp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11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위쪽 모서리 4">
            <a:extLst>
              <a:ext uri="{FF2B5EF4-FFF2-40B4-BE49-F238E27FC236}">
                <a16:creationId xmlns:a16="http://schemas.microsoft.com/office/drawing/2014/main" id="{5A8E8C7B-CF6D-461A-AB2B-9AA6B5A5AD2F}"/>
              </a:ext>
            </a:extLst>
          </p:cNvPr>
          <p:cNvSpPr/>
          <p:nvPr/>
        </p:nvSpPr>
        <p:spPr>
          <a:xfrm>
            <a:off x="832338" y="480646"/>
            <a:ext cx="7365878" cy="8518892"/>
          </a:xfrm>
          <a:prstGeom prst="round2SameRect">
            <a:avLst>
              <a:gd name="adj1" fmla="val 12211"/>
              <a:gd name="adj2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3352AD92-DF6C-4865-9C89-81299E376F83}"/>
              </a:ext>
            </a:extLst>
          </p:cNvPr>
          <p:cNvSpPr/>
          <p:nvPr/>
        </p:nvSpPr>
        <p:spPr>
          <a:xfrm>
            <a:off x="4053298" y="750280"/>
            <a:ext cx="892939" cy="128953"/>
          </a:xfrm>
          <a:prstGeom prst="roundRect">
            <a:avLst>
              <a:gd name="adj" fmla="val 39744"/>
            </a:avLst>
          </a:prstGeom>
          <a:solidFill>
            <a:srgbClr val="FFCD20"/>
          </a:solidFill>
          <a:ln>
            <a:solidFill>
              <a:srgbClr val="FFCD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37E88478-F6A5-478B-88BF-433AA6703643}"/>
              </a:ext>
            </a:extLst>
          </p:cNvPr>
          <p:cNvCxnSpPr>
            <a:cxnSpLocks/>
          </p:cNvCxnSpPr>
          <p:nvPr/>
        </p:nvCxnSpPr>
        <p:spPr>
          <a:xfrm>
            <a:off x="843969" y="2230265"/>
            <a:ext cx="7342615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6" name="그룹 5"/>
          <p:cNvGrpSpPr/>
          <p:nvPr/>
        </p:nvGrpSpPr>
        <p:grpSpPr>
          <a:xfrm>
            <a:off x="1041522" y="1391707"/>
            <a:ext cx="6982172" cy="820592"/>
            <a:chOff x="1041522" y="1391707"/>
            <a:chExt cx="6982172" cy="820592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8C434226-F491-4B40-A8A1-A06BBAD8B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4686" t="19257" r="7455" b="72931"/>
            <a:stretch/>
          </p:blipFill>
          <p:spPr>
            <a:xfrm>
              <a:off x="6482975" y="1391707"/>
              <a:ext cx="1540719" cy="820592"/>
            </a:xfrm>
            <a:prstGeom prst="rect">
              <a:avLst/>
            </a:prstGeom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A6223DA8-6D97-4DA5-8988-0D65A08666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547" t="19256" r="85213" b="72294"/>
            <a:stretch/>
          </p:blipFill>
          <p:spPr>
            <a:xfrm>
              <a:off x="1041522" y="1436573"/>
              <a:ext cx="618606" cy="772427"/>
            </a:xfrm>
            <a:prstGeom prst="rect">
              <a:avLst/>
            </a:prstGeom>
          </p:spPr>
        </p:pic>
      </p:grpSp>
      <p:grpSp>
        <p:nvGrpSpPr>
          <p:cNvPr id="3" name="그룹 2"/>
          <p:cNvGrpSpPr/>
          <p:nvPr/>
        </p:nvGrpSpPr>
        <p:grpSpPr>
          <a:xfrm>
            <a:off x="1041522" y="1019010"/>
            <a:ext cx="6878065" cy="369332"/>
            <a:chOff x="1041522" y="1019010"/>
            <a:chExt cx="6878065" cy="369332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2207" b="97460"/>
            <a:stretch/>
          </p:blipFill>
          <p:spPr>
            <a:xfrm>
              <a:off x="1041522" y="1041698"/>
              <a:ext cx="1145621" cy="29089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784636" y="1019010"/>
              <a:ext cx="1461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오후 </a:t>
              </a:r>
              <a:r>
                <a:rPr kumimoji="0" lang="en-US" altLang="ko-KR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2:00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endParaRPr>
            </a:p>
          </p:txBody>
        </p:sp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7535" y="1049058"/>
              <a:ext cx="1622052" cy="276176"/>
            </a:xfrm>
            <a:prstGeom prst="rect">
              <a:avLst/>
            </a:prstGeom>
          </p:spPr>
        </p:pic>
      </p:grpSp>
      <p:pic>
        <p:nvPicPr>
          <p:cNvPr id="31" name="그림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3211">
            <a:off x="1309091" y="2138354"/>
            <a:ext cx="6510148" cy="570858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949553" y="1658223"/>
            <a:ext cx="3467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불쏘시개 제 </a:t>
            </a:r>
            <a:r>
              <a:rPr lang="en-US" altLang="ko-KR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17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회 </a:t>
            </a:r>
            <a:r>
              <a:rPr lang="ko-KR" altLang="en-US" sz="20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정기강연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ko-KR" altLang="en-US" sz="20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66" b="21601"/>
          <a:stretch/>
        </p:blipFill>
        <p:spPr>
          <a:xfrm>
            <a:off x="2398144" y="8346248"/>
            <a:ext cx="807276" cy="52061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714143" y="8497530"/>
            <a:ext cx="5938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당신의 열정에 화력을 더해줄</a:t>
            </a:r>
            <a:endParaRPr lang="en-US" altLang="ko-KR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60128" y="3219494"/>
            <a:ext cx="11116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5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일시</a:t>
            </a:r>
            <a:r>
              <a:rPr lang="ko-KR" altLang="en-US" sz="5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en-US" altLang="ko-KR" sz="54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04530" y="3636125"/>
            <a:ext cx="4856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2019</a:t>
            </a:r>
            <a:r>
              <a:rPr lang="ko-KR" altLang="en-US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년 </a:t>
            </a:r>
            <a:r>
              <a:rPr lang="en-US" altLang="ko-KR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5</a:t>
            </a:r>
            <a:r>
              <a:rPr lang="ko-KR" altLang="en-US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월 </a:t>
            </a:r>
            <a:r>
              <a:rPr lang="en-US" altLang="ko-KR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25</a:t>
            </a:r>
            <a:r>
              <a:rPr lang="ko-KR" altLang="en-US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일 토요일 오후 </a:t>
            </a:r>
            <a:r>
              <a:rPr lang="en-US" altLang="ko-KR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2</a:t>
            </a:r>
            <a:r>
              <a:rPr lang="ko-KR" altLang="en-US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시</a:t>
            </a:r>
            <a:endParaRPr lang="ko-KR" altLang="en-US" sz="2400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14332" y="4800370"/>
            <a:ext cx="11116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5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장소</a:t>
            </a:r>
            <a:r>
              <a:rPr lang="ko-KR" altLang="en-US" sz="5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en-US" altLang="ko-KR" sz="54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71743" y="5223519"/>
            <a:ext cx="485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부산대 청년창조발전소 </a:t>
            </a:r>
            <a:r>
              <a:rPr lang="ko-KR" altLang="en-US" sz="2400" dirty="0" err="1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꿈터플러스</a:t>
            </a:r>
            <a:r>
              <a:rPr lang="ko-KR" altLang="en-US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 </a:t>
            </a:r>
            <a:endParaRPr lang="en-US" altLang="ko-KR" sz="2400" dirty="0" smtClean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  <a:p>
            <a:pPr algn="ctr"/>
            <a:r>
              <a:rPr lang="en-US" altLang="ko-KR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5F </a:t>
            </a:r>
            <a:r>
              <a:rPr lang="ko-KR" altLang="en-US" sz="2400" dirty="0" err="1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다목적강당</a:t>
            </a:r>
            <a:endParaRPr lang="ko-KR" altLang="en-US" sz="2400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53635" y="6396088"/>
            <a:ext cx="11116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5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참가비</a:t>
            </a:r>
            <a:r>
              <a:rPr lang="ko-KR" altLang="en-US" sz="5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en-US" altLang="ko-KR" sz="54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65250" y="6758854"/>
            <a:ext cx="4856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무료 </a:t>
            </a:r>
            <a:r>
              <a:rPr lang="en-US" altLang="ko-KR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</a:t>
            </a:r>
            <a:r>
              <a:rPr lang="ko-KR" altLang="en-US" sz="2400" dirty="0" err="1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가치후불제</a:t>
            </a:r>
            <a:r>
              <a:rPr lang="en-US" altLang="ko-KR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)</a:t>
            </a:r>
            <a:endParaRPr lang="ko-KR" altLang="en-US" sz="2400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9405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위쪽 모서리 4">
            <a:extLst>
              <a:ext uri="{FF2B5EF4-FFF2-40B4-BE49-F238E27FC236}">
                <a16:creationId xmlns:a16="http://schemas.microsoft.com/office/drawing/2014/main" id="{5A8E8C7B-CF6D-461A-AB2B-9AA6B5A5AD2F}"/>
              </a:ext>
            </a:extLst>
          </p:cNvPr>
          <p:cNvSpPr/>
          <p:nvPr/>
        </p:nvSpPr>
        <p:spPr>
          <a:xfrm>
            <a:off x="832337" y="490589"/>
            <a:ext cx="7365878" cy="8518892"/>
          </a:xfrm>
          <a:prstGeom prst="round2SameRect">
            <a:avLst>
              <a:gd name="adj1" fmla="val 12211"/>
              <a:gd name="adj2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3352AD92-DF6C-4865-9C89-81299E376F83}"/>
              </a:ext>
            </a:extLst>
          </p:cNvPr>
          <p:cNvSpPr/>
          <p:nvPr/>
        </p:nvSpPr>
        <p:spPr>
          <a:xfrm>
            <a:off x="4053298" y="750280"/>
            <a:ext cx="892939" cy="128953"/>
          </a:xfrm>
          <a:prstGeom prst="roundRect">
            <a:avLst>
              <a:gd name="adj" fmla="val 39744"/>
            </a:avLst>
          </a:prstGeom>
          <a:solidFill>
            <a:srgbClr val="FFCD20"/>
          </a:solidFill>
          <a:ln>
            <a:solidFill>
              <a:srgbClr val="FFCD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37E88478-F6A5-478B-88BF-433AA6703643}"/>
              </a:ext>
            </a:extLst>
          </p:cNvPr>
          <p:cNvCxnSpPr>
            <a:cxnSpLocks/>
          </p:cNvCxnSpPr>
          <p:nvPr/>
        </p:nvCxnSpPr>
        <p:spPr>
          <a:xfrm>
            <a:off x="843969" y="2230265"/>
            <a:ext cx="7342615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6" name="그룹 5"/>
          <p:cNvGrpSpPr/>
          <p:nvPr/>
        </p:nvGrpSpPr>
        <p:grpSpPr>
          <a:xfrm>
            <a:off x="1041522" y="1391707"/>
            <a:ext cx="6982172" cy="820592"/>
            <a:chOff x="1041522" y="1391707"/>
            <a:chExt cx="6982172" cy="820592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8C434226-F491-4B40-A8A1-A06BBAD8B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4686" t="19257" r="7455" b="72931"/>
            <a:stretch/>
          </p:blipFill>
          <p:spPr>
            <a:xfrm>
              <a:off x="6482975" y="1391707"/>
              <a:ext cx="1540719" cy="820592"/>
            </a:xfrm>
            <a:prstGeom prst="rect">
              <a:avLst/>
            </a:prstGeom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A6223DA8-6D97-4DA5-8988-0D65A08666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547" t="19256" r="85213" b="72294"/>
            <a:stretch/>
          </p:blipFill>
          <p:spPr>
            <a:xfrm>
              <a:off x="1041522" y="1436573"/>
              <a:ext cx="618606" cy="772427"/>
            </a:xfrm>
            <a:prstGeom prst="rect">
              <a:avLst/>
            </a:prstGeom>
          </p:spPr>
        </p:pic>
      </p:grpSp>
      <p:grpSp>
        <p:nvGrpSpPr>
          <p:cNvPr id="3" name="그룹 2"/>
          <p:cNvGrpSpPr/>
          <p:nvPr/>
        </p:nvGrpSpPr>
        <p:grpSpPr>
          <a:xfrm>
            <a:off x="1041522" y="1041698"/>
            <a:ext cx="6878065" cy="290896"/>
            <a:chOff x="1041522" y="1041698"/>
            <a:chExt cx="6878065" cy="290896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2207" b="97460"/>
            <a:stretch/>
          </p:blipFill>
          <p:spPr>
            <a:xfrm>
              <a:off x="1041522" y="1041698"/>
              <a:ext cx="1145621" cy="290896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7535" y="1049058"/>
              <a:ext cx="1622052" cy="276176"/>
            </a:xfrm>
            <a:prstGeom prst="rect">
              <a:avLst/>
            </a:prstGeom>
          </p:spPr>
        </p:pic>
      </p:grpSp>
      <p:grpSp>
        <p:nvGrpSpPr>
          <p:cNvPr id="34" name="그룹 33"/>
          <p:cNvGrpSpPr/>
          <p:nvPr/>
        </p:nvGrpSpPr>
        <p:grpSpPr>
          <a:xfrm>
            <a:off x="6093665" y="2451146"/>
            <a:ext cx="1573924" cy="702992"/>
            <a:chOff x="5921943" y="3021188"/>
            <a:chExt cx="1573924" cy="702992"/>
          </a:xfrm>
        </p:grpSpPr>
        <p:pic>
          <p:nvPicPr>
            <p:cNvPr id="32" name="그림 3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3806" y="3021188"/>
              <a:ext cx="632061" cy="632061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5921943" y="3416403"/>
              <a:ext cx="12578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배달의민족 도현" panose="020B0600000101010101" pitchFamily="50" charset="-127"/>
                  <a:ea typeface="배달의민족 도현" panose="020B0600000101010101" pitchFamily="50" charset="-127"/>
                  <a:cs typeface="+mn-cs"/>
                </a:rPr>
                <a:t>불쏘시개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2936311" y="8374833"/>
            <a:ext cx="1461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오후 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2:00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714673" y="3728121"/>
            <a:ext cx="1461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오후 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2:00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pic>
        <p:nvPicPr>
          <p:cNvPr id="52" name="그림 5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201891" y="6214308"/>
            <a:ext cx="486845" cy="432785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2949553" y="1658223"/>
            <a:ext cx="3467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인싸가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되고 싶은 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아싸들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</a:p>
        </p:txBody>
      </p:sp>
      <p:sp>
        <p:nvSpPr>
          <p:cNvPr id="54" name="사각형 설명선 53"/>
          <p:cNvSpPr/>
          <p:nvPr/>
        </p:nvSpPr>
        <p:spPr>
          <a:xfrm>
            <a:off x="3800408" y="3319619"/>
            <a:ext cx="3867181" cy="725204"/>
          </a:xfrm>
          <a:prstGeom prst="wedgeRectCallout">
            <a:avLst>
              <a:gd name="adj1" fmla="val 59997"/>
              <a:gd name="adj2" fmla="val -43804"/>
            </a:avLst>
          </a:prstGeom>
          <a:solidFill>
            <a:srgbClr val="FFE9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84636" y="3389793"/>
            <a:ext cx="3701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불쏘시개 </a:t>
            </a:r>
            <a:r>
              <a:rPr lang="ko-KR" altLang="en-US" dirty="0" smtClean="0">
                <a:solidFill>
                  <a:prstClr val="black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 </a:t>
            </a:r>
            <a:r>
              <a:rPr lang="en-US" altLang="ko-KR" dirty="0" smtClean="0">
                <a:solidFill>
                  <a:prstClr val="black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17</a:t>
            </a:r>
            <a:r>
              <a:rPr lang="ko-KR" altLang="en-US" dirty="0" smtClean="0">
                <a:solidFill>
                  <a:prstClr val="black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회 </a:t>
            </a:r>
            <a:r>
              <a:rPr lang="ko-KR" altLang="en-US" dirty="0" err="1" smtClean="0">
                <a:solidFill>
                  <a:prstClr val="black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정기강연을</a:t>
            </a:r>
            <a:r>
              <a:rPr lang="ko-KR" altLang="en-US" dirty="0" smtClean="0">
                <a:solidFill>
                  <a:prstClr val="black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듣고 </a:t>
            </a:r>
            <a:endParaRPr lang="en-US" altLang="ko-KR" dirty="0" smtClean="0">
              <a:solidFill>
                <a:prstClr val="black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solidFill>
                  <a:prstClr val="black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난다면 당신의 창업 고민은 저 멀리</a:t>
            </a:r>
            <a:r>
              <a:rPr lang="en-US" altLang="ko-KR" dirty="0">
                <a:solidFill>
                  <a:prstClr val="black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~</a:t>
            </a:r>
            <a:endParaRPr kumimoji="0" lang="ko-KR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84636" y="1019010"/>
            <a:ext cx="146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오후 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2:00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249" y="4299684"/>
            <a:ext cx="3506340" cy="438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18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위쪽 모서리 4">
            <a:extLst>
              <a:ext uri="{FF2B5EF4-FFF2-40B4-BE49-F238E27FC236}">
                <a16:creationId xmlns:a16="http://schemas.microsoft.com/office/drawing/2014/main" id="{5A8E8C7B-CF6D-461A-AB2B-9AA6B5A5AD2F}"/>
              </a:ext>
            </a:extLst>
          </p:cNvPr>
          <p:cNvSpPr/>
          <p:nvPr/>
        </p:nvSpPr>
        <p:spPr>
          <a:xfrm>
            <a:off x="832338" y="480646"/>
            <a:ext cx="7365878" cy="8518892"/>
          </a:xfrm>
          <a:prstGeom prst="round2SameRect">
            <a:avLst>
              <a:gd name="adj1" fmla="val 12211"/>
              <a:gd name="adj2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3352AD92-DF6C-4865-9C89-81299E376F83}"/>
              </a:ext>
            </a:extLst>
          </p:cNvPr>
          <p:cNvSpPr/>
          <p:nvPr/>
        </p:nvSpPr>
        <p:spPr>
          <a:xfrm>
            <a:off x="4053298" y="750280"/>
            <a:ext cx="892939" cy="128953"/>
          </a:xfrm>
          <a:prstGeom prst="roundRect">
            <a:avLst>
              <a:gd name="adj" fmla="val 39744"/>
            </a:avLst>
          </a:prstGeom>
          <a:solidFill>
            <a:srgbClr val="FFCD20"/>
          </a:solidFill>
          <a:ln>
            <a:solidFill>
              <a:srgbClr val="FFCD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37E88478-F6A5-478B-88BF-433AA6703643}"/>
              </a:ext>
            </a:extLst>
          </p:cNvPr>
          <p:cNvCxnSpPr>
            <a:cxnSpLocks/>
          </p:cNvCxnSpPr>
          <p:nvPr/>
        </p:nvCxnSpPr>
        <p:spPr>
          <a:xfrm>
            <a:off x="843969" y="2230265"/>
            <a:ext cx="7342615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6" name="그룹 5"/>
          <p:cNvGrpSpPr/>
          <p:nvPr/>
        </p:nvGrpSpPr>
        <p:grpSpPr>
          <a:xfrm>
            <a:off x="1041522" y="1391707"/>
            <a:ext cx="6982172" cy="820592"/>
            <a:chOff x="1041522" y="1391707"/>
            <a:chExt cx="6982172" cy="820592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8C434226-F491-4B40-A8A1-A06BBAD8B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4686" t="19257" r="7455" b="72931"/>
            <a:stretch/>
          </p:blipFill>
          <p:spPr>
            <a:xfrm>
              <a:off x="6482975" y="1391707"/>
              <a:ext cx="1540719" cy="820592"/>
            </a:xfrm>
            <a:prstGeom prst="rect">
              <a:avLst/>
            </a:prstGeom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A6223DA8-6D97-4DA5-8988-0D65A08666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547" t="19256" r="85213" b="72294"/>
            <a:stretch/>
          </p:blipFill>
          <p:spPr>
            <a:xfrm>
              <a:off x="1041522" y="1436573"/>
              <a:ext cx="618606" cy="772427"/>
            </a:xfrm>
            <a:prstGeom prst="rect">
              <a:avLst/>
            </a:prstGeom>
          </p:spPr>
        </p:pic>
      </p:grpSp>
      <p:grpSp>
        <p:nvGrpSpPr>
          <p:cNvPr id="3" name="그룹 2"/>
          <p:cNvGrpSpPr/>
          <p:nvPr/>
        </p:nvGrpSpPr>
        <p:grpSpPr>
          <a:xfrm>
            <a:off x="1041522" y="1019010"/>
            <a:ext cx="6878065" cy="369332"/>
            <a:chOff x="1041522" y="1019010"/>
            <a:chExt cx="6878065" cy="369332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2207" b="97460"/>
            <a:stretch/>
          </p:blipFill>
          <p:spPr>
            <a:xfrm>
              <a:off x="1041522" y="1041698"/>
              <a:ext cx="1145621" cy="29089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784636" y="1019010"/>
              <a:ext cx="1461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오후 </a:t>
              </a:r>
              <a:r>
                <a:rPr kumimoji="0" lang="en-US" altLang="ko-KR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2:00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endParaRPr>
            </a:p>
          </p:txBody>
        </p:sp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7535" y="1049058"/>
              <a:ext cx="1622052" cy="276176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1386386" y="1638047"/>
            <a:ext cx="6044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창업 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인싸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되고 싶다면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?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지금 바로 신청 </a:t>
            </a: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697" y="2430346"/>
            <a:ext cx="6587158" cy="658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04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위쪽 모서리 4">
            <a:extLst>
              <a:ext uri="{FF2B5EF4-FFF2-40B4-BE49-F238E27FC236}">
                <a16:creationId xmlns:a16="http://schemas.microsoft.com/office/drawing/2014/main" id="{5A8E8C7B-CF6D-461A-AB2B-9AA6B5A5AD2F}"/>
              </a:ext>
            </a:extLst>
          </p:cNvPr>
          <p:cNvSpPr/>
          <p:nvPr/>
        </p:nvSpPr>
        <p:spPr>
          <a:xfrm>
            <a:off x="843969" y="480646"/>
            <a:ext cx="7365878" cy="8518892"/>
          </a:xfrm>
          <a:prstGeom prst="round2SameRect">
            <a:avLst>
              <a:gd name="adj1" fmla="val 12211"/>
              <a:gd name="adj2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3352AD92-DF6C-4865-9C89-81299E376F83}"/>
              </a:ext>
            </a:extLst>
          </p:cNvPr>
          <p:cNvSpPr/>
          <p:nvPr/>
        </p:nvSpPr>
        <p:spPr>
          <a:xfrm>
            <a:off x="4053298" y="750280"/>
            <a:ext cx="892939" cy="128953"/>
          </a:xfrm>
          <a:prstGeom prst="roundRect">
            <a:avLst>
              <a:gd name="adj" fmla="val 39744"/>
            </a:avLst>
          </a:prstGeom>
          <a:solidFill>
            <a:srgbClr val="FFCD20"/>
          </a:solidFill>
          <a:ln>
            <a:solidFill>
              <a:srgbClr val="FFCD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37E88478-F6A5-478B-88BF-433AA6703643}"/>
              </a:ext>
            </a:extLst>
          </p:cNvPr>
          <p:cNvCxnSpPr>
            <a:cxnSpLocks/>
          </p:cNvCxnSpPr>
          <p:nvPr/>
        </p:nvCxnSpPr>
        <p:spPr>
          <a:xfrm>
            <a:off x="843969" y="2230265"/>
            <a:ext cx="7342615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6" name="그룹 5"/>
          <p:cNvGrpSpPr/>
          <p:nvPr/>
        </p:nvGrpSpPr>
        <p:grpSpPr>
          <a:xfrm>
            <a:off x="1041522" y="1391707"/>
            <a:ext cx="6982172" cy="820592"/>
            <a:chOff x="1041522" y="1391707"/>
            <a:chExt cx="6982172" cy="820592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8C434226-F491-4B40-A8A1-A06BBAD8B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4686" t="19257" r="7455" b="72931"/>
            <a:stretch/>
          </p:blipFill>
          <p:spPr>
            <a:xfrm>
              <a:off x="6482975" y="1391707"/>
              <a:ext cx="1540719" cy="820592"/>
            </a:xfrm>
            <a:prstGeom prst="rect">
              <a:avLst/>
            </a:prstGeom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A6223DA8-6D97-4DA5-8988-0D65A08666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547" t="19256" r="85213" b="72294"/>
            <a:stretch/>
          </p:blipFill>
          <p:spPr>
            <a:xfrm>
              <a:off x="1041522" y="1436573"/>
              <a:ext cx="618606" cy="772427"/>
            </a:xfrm>
            <a:prstGeom prst="rect">
              <a:avLst/>
            </a:prstGeom>
          </p:spPr>
        </p:pic>
      </p:grpSp>
      <p:grpSp>
        <p:nvGrpSpPr>
          <p:cNvPr id="3" name="그룹 2"/>
          <p:cNvGrpSpPr/>
          <p:nvPr/>
        </p:nvGrpSpPr>
        <p:grpSpPr>
          <a:xfrm>
            <a:off x="1041522" y="1019010"/>
            <a:ext cx="6878065" cy="369332"/>
            <a:chOff x="1041522" y="1019010"/>
            <a:chExt cx="6878065" cy="369332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2207" b="97460"/>
            <a:stretch/>
          </p:blipFill>
          <p:spPr>
            <a:xfrm>
              <a:off x="1041522" y="1041698"/>
              <a:ext cx="1145621" cy="29089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784636" y="1019010"/>
              <a:ext cx="1461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오후 </a:t>
              </a:r>
              <a:r>
                <a:rPr kumimoji="0" lang="en-US" altLang="ko-KR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2:00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endParaRPr>
            </a:p>
          </p:txBody>
        </p:sp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7535" y="1049058"/>
              <a:ext cx="1622052" cy="276176"/>
            </a:xfrm>
            <a:prstGeom prst="rect">
              <a:avLst/>
            </a:prstGeom>
          </p:spPr>
        </p:pic>
      </p:grpSp>
      <p:sp>
        <p:nvSpPr>
          <p:cNvPr id="32" name="TextBox 31"/>
          <p:cNvSpPr txBox="1"/>
          <p:nvPr/>
        </p:nvSpPr>
        <p:spPr>
          <a:xfrm>
            <a:off x="2949553" y="1658223"/>
            <a:ext cx="3467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불쏘시개 제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17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회 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정기강연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 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고딕 ExtraBold" panose="020D0904000000000000" pitchFamily="50" charset="-127"/>
              <a:ea typeface="나눔고딕 ExtraBold" panose="020D0904000000000000" pitchFamily="50" charset="-127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62140" y="2934599"/>
            <a:ext cx="3475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D20"/>
                </a:solidFill>
                <a:effectLst/>
                <a:uLnTx/>
                <a:uFillTx/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1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D20"/>
                </a:solidFill>
                <a:effectLst/>
                <a:uLnTx/>
                <a:uFillTx/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부  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3948"/>
                </a:solidFill>
                <a:effectLst/>
                <a:uLnTx/>
                <a:uFillTx/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본 강연 </a:t>
            </a:r>
            <a:endParaRPr kumimoji="0" lang="en-US" altLang="ko-KR" sz="3600" b="0" i="0" u="none" strike="noStrike" kern="1200" cap="none" spc="0" normalizeH="0" baseline="0" noProof="0" dirty="0" smtClean="0">
              <a:ln>
                <a:noFill/>
              </a:ln>
              <a:solidFill>
                <a:srgbClr val="303948"/>
              </a:solidFill>
              <a:effectLst/>
              <a:uLnTx/>
              <a:uFillTx/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69039" y="4714174"/>
            <a:ext cx="3331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D20"/>
                </a:solidFill>
                <a:effectLst/>
                <a:uLnTx/>
                <a:uFillTx/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2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D20"/>
                </a:solidFill>
                <a:effectLst/>
                <a:uLnTx/>
                <a:uFillTx/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부</a:t>
            </a:r>
            <a:r>
              <a:rPr kumimoji="0" lang="ko-KR" alt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CD20"/>
                </a:solidFill>
                <a:effectLst/>
                <a:uLnTx/>
                <a:uFillTx/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  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3948"/>
                </a:solidFill>
                <a:effectLst/>
                <a:uLnTx/>
                <a:uFillTx/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현장 </a:t>
            </a:r>
            <a:r>
              <a:rPr lang="en-US" altLang="ko-KR" sz="3600" dirty="0" smtClean="0">
                <a:solidFill>
                  <a:srgbClr val="303948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Q&amp;A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3948"/>
                </a:solidFill>
                <a:effectLst/>
                <a:uLnTx/>
                <a:uFillTx/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  </a:t>
            </a:r>
            <a:endParaRPr kumimoji="0" lang="en-US" altLang="ko-KR" sz="3600" b="0" i="0" u="none" strike="noStrike" kern="1200" cap="none" spc="0" normalizeH="0" baseline="0" noProof="0" dirty="0" smtClean="0">
              <a:ln>
                <a:noFill/>
              </a:ln>
              <a:solidFill>
                <a:srgbClr val="303948"/>
              </a:solidFill>
              <a:effectLst/>
              <a:uLnTx/>
              <a:uFillTx/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09909" y="6425360"/>
            <a:ext cx="6250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200" dirty="0" smtClean="0">
                <a:solidFill>
                  <a:srgbClr val="FFCD20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비공식 행사  </a:t>
            </a:r>
            <a:r>
              <a:rPr lang="ko-KR" altLang="en-US" sz="3600" dirty="0" err="1" smtClean="0">
                <a:solidFill>
                  <a:srgbClr val="303948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모두싸인</a:t>
            </a:r>
            <a:r>
              <a:rPr lang="ko-KR" altLang="en-US" sz="3600" dirty="0" smtClean="0">
                <a:solidFill>
                  <a:srgbClr val="303948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 </a:t>
            </a:r>
            <a:r>
              <a:rPr lang="ko-KR" altLang="en-US" sz="3600" dirty="0" err="1" smtClean="0">
                <a:solidFill>
                  <a:srgbClr val="303948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소담소담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3948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kumimoji="0" lang="en-US" altLang="ko-KR" sz="3600" b="0" i="0" u="none" strike="noStrike" kern="1200" cap="none" spc="0" normalizeH="0" baseline="0" noProof="0" dirty="0" smtClean="0">
              <a:ln>
                <a:noFill/>
              </a:ln>
              <a:solidFill>
                <a:srgbClr val="303948"/>
              </a:solidFill>
              <a:effectLst/>
              <a:uLnTx/>
              <a:uFillTx/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14042" y="3617537"/>
            <a:ext cx="5538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모두싸인</a:t>
            </a:r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이영준 대표가 말하는 </a:t>
            </a:r>
            <a:r>
              <a:rPr lang="ko-KR" altLang="en-US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스타트업</a:t>
            </a:r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시행착오 </a:t>
            </a:r>
            <a:r>
              <a:rPr lang="en-US" altLang="ko-KR" b="1" dirty="0">
                <a:solidFill>
                  <a:srgbClr val="30394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SSUL</a:t>
            </a:r>
            <a:r>
              <a:rPr lang="en-US" altLang="ko-KR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</a:p>
          <a:p>
            <a:pPr algn="ctr"/>
            <a:r>
              <a: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창업 </a:t>
            </a:r>
            <a:r>
              <a:rPr lang="ko-KR" altLang="en-US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할때</a:t>
            </a:r>
            <a:r>
              <a: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가장 중요한 것 </a:t>
            </a:r>
            <a:r>
              <a:rPr lang="en-US" altLang="ko-KR" b="1" dirty="0" smtClean="0">
                <a:solidFill>
                  <a:srgbClr val="30394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BEST1 </a:t>
            </a:r>
            <a:r>
              <a:rPr lang="ko-KR" altLang="en-US" b="1" dirty="0" smtClean="0">
                <a:solidFill>
                  <a:srgbClr val="30394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등</a:t>
            </a:r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5573" y="5423224"/>
            <a:ext cx="55388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당신이 궁금한 창업 관련 모든 질문을</a:t>
            </a:r>
            <a:endParaRPr lang="en-US" altLang="ko-KR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물어보는 현장 질문 시간</a:t>
            </a:r>
            <a:endParaRPr lang="en-US" altLang="ko-KR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5573" y="7165998"/>
            <a:ext cx="55388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공식 강연 뒤</a:t>
            </a:r>
            <a:endParaRPr lang="en-US" altLang="ko-KR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진행되는 이영준 대표와의 조금은 사적인 대화</a:t>
            </a:r>
            <a:endParaRPr lang="en-US" altLang="ko-KR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en-US" altLang="ko-KR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신청 폼을 통해 신청 가능</a:t>
            </a:r>
            <a:endParaRPr lang="en-US" altLang="ko-KR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632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위쪽 모서리 4">
            <a:extLst>
              <a:ext uri="{FF2B5EF4-FFF2-40B4-BE49-F238E27FC236}">
                <a16:creationId xmlns:a16="http://schemas.microsoft.com/office/drawing/2014/main" id="{5A8E8C7B-CF6D-461A-AB2B-9AA6B5A5AD2F}"/>
              </a:ext>
            </a:extLst>
          </p:cNvPr>
          <p:cNvSpPr/>
          <p:nvPr/>
        </p:nvSpPr>
        <p:spPr>
          <a:xfrm>
            <a:off x="832338" y="480646"/>
            <a:ext cx="7365878" cy="8518892"/>
          </a:xfrm>
          <a:prstGeom prst="round2SameRect">
            <a:avLst>
              <a:gd name="adj1" fmla="val 12211"/>
              <a:gd name="adj2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3352AD92-DF6C-4865-9C89-81299E376F83}"/>
              </a:ext>
            </a:extLst>
          </p:cNvPr>
          <p:cNvSpPr/>
          <p:nvPr/>
        </p:nvSpPr>
        <p:spPr>
          <a:xfrm>
            <a:off x="4053298" y="750280"/>
            <a:ext cx="892939" cy="128953"/>
          </a:xfrm>
          <a:prstGeom prst="roundRect">
            <a:avLst>
              <a:gd name="adj" fmla="val 39744"/>
            </a:avLst>
          </a:prstGeom>
          <a:solidFill>
            <a:srgbClr val="FFCD20"/>
          </a:solidFill>
          <a:ln>
            <a:solidFill>
              <a:srgbClr val="FFCD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37E88478-F6A5-478B-88BF-433AA6703643}"/>
              </a:ext>
            </a:extLst>
          </p:cNvPr>
          <p:cNvCxnSpPr>
            <a:cxnSpLocks/>
          </p:cNvCxnSpPr>
          <p:nvPr/>
        </p:nvCxnSpPr>
        <p:spPr>
          <a:xfrm>
            <a:off x="843969" y="2230265"/>
            <a:ext cx="7342615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6" name="그룹 5"/>
          <p:cNvGrpSpPr/>
          <p:nvPr/>
        </p:nvGrpSpPr>
        <p:grpSpPr>
          <a:xfrm>
            <a:off x="1041522" y="1391707"/>
            <a:ext cx="6982172" cy="820592"/>
            <a:chOff x="1041522" y="1391707"/>
            <a:chExt cx="6982172" cy="820592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8C434226-F491-4B40-A8A1-A06BBAD8B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4686" t="19257" r="7455" b="72931"/>
            <a:stretch/>
          </p:blipFill>
          <p:spPr>
            <a:xfrm>
              <a:off x="6482975" y="1391707"/>
              <a:ext cx="1540719" cy="820592"/>
            </a:xfrm>
            <a:prstGeom prst="rect">
              <a:avLst/>
            </a:prstGeom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A6223DA8-6D97-4DA5-8988-0D65A08666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547" t="19256" r="85213" b="72294"/>
            <a:stretch/>
          </p:blipFill>
          <p:spPr>
            <a:xfrm>
              <a:off x="1041522" y="1436573"/>
              <a:ext cx="618606" cy="772427"/>
            </a:xfrm>
            <a:prstGeom prst="rect">
              <a:avLst/>
            </a:prstGeom>
          </p:spPr>
        </p:pic>
      </p:grpSp>
      <p:grpSp>
        <p:nvGrpSpPr>
          <p:cNvPr id="3" name="그룹 2"/>
          <p:cNvGrpSpPr/>
          <p:nvPr/>
        </p:nvGrpSpPr>
        <p:grpSpPr>
          <a:xfrm>
            <a:off x="1041522" y="1019010"/>
            <a:ext cx="6878065" cy="369332"/>
            <a:chOff x="1041522" y="1019010"/>
            <a:chExt cx="6878065" cy="369332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2207" b="97460"/>
            <a:stretch/>
          </p:blipFill>
          <p:spPr>
            <a:xfrm>
              <a:off x="1041522" y="1041698"/>
              <a:ext cx="1145621" cy="29089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784636" y="1019010"/>
              <a:ext cx="1461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오후 </a:t>
              </a:r>
              <a:r>
                <a:rPr kumimoji="0" lang="en-US" altLang="ko-KR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2:00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endParaRPr>
            </a:p>
          </p:txBody>
        </p:sp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7535" y="1049058"/>
              <a:ext cx="1622052" cy="276176"/>
            </a:xfrm>
            <a:prstGeom prst="rect">
              <a:avLst/>
            </a:prstGeom>
          </p:spPr>
        </p:pic>
      </p:grpSp>
      <p:sp>
        <p:nvSpPr>
          <p:cNvPr id="32" name="TextBox 31"/>
          <p:cNvSpPr txBox="1"/>
          <p:nvPr/>
        </p:nvSpPr>
        <p:spPr>
          <a:xfrm>
            <a:off x="2949553" y="1658223"/>
            <a:ext cx="3467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불쏘시개 제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17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회 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정기강연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 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고딕 ExtraBold" panose="020D0904000000000000" pitchFamily="50" charset="-127"/>
              <a:ea typeface="나눔고딕 ExtraBold" panose="020D0904000000000000" pitchFamily="50" charset="-127"/>
              <a:cs typeface="+mn-cs"/>
            </a:endParaRPr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66" b="21601"/>
          <a:stretch/>
        </p:blipFill>
        <p:spPr>
          <a:xfrm>
            <a:off x="2398144" y="8346248"/>
            <a:ext cx="807276" cy="52061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714143" y="8497530"/>
            <a:ext cx="5938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당신의 열정에 화력을 더해줄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7619">
            <a:off x="1184502" y="2478877"/>
            <a:ext cx="3150089" cy="274965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033181" y="4162269"/>
            <a:ext cx="485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부산대 청년창조발전소 </a:t>
            </a:r>
            <a:r>
              <a:rPr lang="ko-KR" altLang="en-US" sz="2400" dirty="0" err="1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꿈터플러스</a:t>
            </a:r>
            <a:r>
              <a:rPr lang="ko-KR" altLang="en-US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 </a:t>
            </a:r>
            <a:endParaRPr lang="en-US" altLang="ko-KR" sz="2400" dirty="0" smtClean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  <a:p>
            <a:pPr algn="ctr"/>
            <a:r>
              <a:rPr lang="en-US" altLang="ko-KR" sz="2400" dirty="0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5F </a:t>
            </a:r>
            <a:r>
              <a:rPr lang="ko-KR" altLang="en-US" sz="2400" dirty="0" err="1" smtClean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다목적강당</a:t>
            </a:r>
            <a:endParaRPr lang="ko-KR" altLang="en-US" sz="2400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27228" y="2950067"/>
            <a:ext cx="4856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도현" panose="020B0600000101010101" pitchFamily="50" charset="-127"/>
                <a:ea typeface="배달의민족 도현" panose="020B0600000101010101" pitchFamily="50" charset="-127"/>
                <a:cs typeface="+mn-cs"/>
              </a:rPr>
              <a:t>강연장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도현" panose="020B0600000101010101" pitchFamily="50" charset="-127"/>
                <a:ea typeface="배달의민족 도현" panose="020B0600000101010101" pitchFamily="50" charset="-127"/>
                <a:cs typeface="+mn-cs"/>
              </a:rPr>
              <a:t> 오시는 길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배달의민족 도현" panose="020B0600000101010101" pitchFamily="50" charset="-127"/>
              <a:ea typeface="배달의민족 도현" panose="020B0600000101010101" pitchFamily="50" charset="-127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21277" y="5594262"/>
            <a:ext cx="46686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부산광역시 금정구 </a:t>
            </a:r>
            <a:r>
              <a:rPr lang="ko-KR" altLang="en-US" sz="2000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금정로</a:t>
            </a:r>
            <a:r>
              <a:rPr lang="ko-KR" altLang="en-US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63-1 </a:t>
            </a:r>
          </a:p>
          <a:p>
            <a:pPr algn="ctr"/>
            <a:endParaRPr lang="en-US" altLang="ko-KR" sz="20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en-US" altLang="ko-KR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</a:t>
            </a:r>
            <a:r>
              <a:rPr lang="ko-KR" altLang="en-US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호선 </a:t>
            </a:r>
            <a:r>
              <a:rPr lang="ko-KR" altLang="en-US" sz="2000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부산대역</a:t>
            </a:r>
            <a:r>
              <a:rPr lang="ko-KR" altLang="en-US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(1</a:t>
            </a:r>
            <a:r>
              <a:rPr lang="ko-KR" altLang="en-US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번</a:t>
            </a:r>
            <a:r>
              <a:rPr lang="en-US" altLang="ko-KR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.3</a:t>
            </a:r>
            <a:r>
              <a:rPr lang="ko-KR" altLang="en-US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번</a:t>
            </a:r>
            <a:r>
              <a:rPr lang="en-US" altLang="ko-KR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 </a:t>
            </a:r>
            <a:r>
              <a:rPr lang="ko-KR" altLang="en-US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출구에서</a:t>
            </a:r>
            <a:endParaRPr lang="en-US" altLang="ko-KR" sz="2000" dirty="0" smtClean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부산대학교 방향으로 도보 </a:t>
            </a:r>
            <a:r>
              <a:rPr lang="en-US" altLang="ko-KR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7</a:t>
            </a:r>
            <a:r>
              <a:rPr lang="ko-KR" altLang="en-US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분</a:t>
            </a:r>
            <a:endParaRPr lang="en-US" altLang="ko-KR" sz="2000" dirty="0" smtClean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endParaRPr lang="en-US" altLang="ko-KR" sz="20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대중교통 또는 타 공영</a:t>
            </a:r>
            <a:r>
              <a:rPr lang="en-US" altLang="ko-KR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</a:t>
            </a:r>
            <a:r>
              <a:rPr lang="ko-KR" altLang="en-US" sz="2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민영 주차장 이용</a:t>
            </a:r>
            <a:endParaRPr lang="ko-KR" altLang="en-US" sz="20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2137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위쪽 모서리 4">
            <a:extLst>
              <a:ext uri="{FF2B5EF4-FFF2-40B4-BE49-F238E27FC236}">
                <a16:creationId xmlns:a16="http://schemas.microsoft.com/office/drawing/2014/main" id="{5A8E8C7B-CF6D-461A-AB2B-9AA6B5A5AD2F}"/>
              </a:ext>
            </a:extLst>
          </p:cNvPr>
          <p:cNvSpPr/>
          <p:nvPr/>
        </p:nvSpPr>
        <p:spPr>
          <a:xfrm>
            <a:off x="832338" y="480646"/>
            <a:ext cx="7365878" cy="8518892"/>
          </a:xfrm>
          <a:prstGeom prst="round2SameRect">
            <a:avLst>
              <a:gd name="adj1" fmla="val 12211"/>
              <a:gd name="adj2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3352AD92-DF6C-4865-9C89-81299E376F83}"/>
              </a:ext>
            </a:extLst>
          </p:cNvPr>
          <p:cNvSpPr/>
          <p:nvPr/>
        </p:nvSpPr>
        <p:spPr>
          <a:xfrm>
            <a:off x="4053298" y="750280"/>
            <a:ext cx="892939" cy="128953"/>
          </a:xfrm>
          <a:prstGeom prst="roundRect">
            <a:avLst>
              <a:gd name="adj" fmla="val 39744"/>
            </a:avLst>
          </a:prstGeom>
          <a:solidFill>
            <a:srgbClr val="FFCD20"/>
          </a:solidFill>
          <a:ln>
            <a:solidFill>
              <a:srgbClr val="FFCD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37E88478-F6A5-478B-88BF-433AA6703643}"/>
              </a:ext>
            </a:extLst>
          </p:cNvPr>
          <p:cNvCxnSpPr>
            <a:cxnSpLocks/>
          </p:cNvCxnSpPr>
          <p:nvPr/>
        </p:nvCxnSpPr>
        <p:spPr>
          <a:xfrm>
            <a:off x="843969" y="2230265"/>
            <a:ext cx="7342615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6" name="그룹 5"/>
          <p:cNvGrpSpPr/>
          <p:nvPr/>
        </p:nvGrpSpPr>
        <p:grpSpPr>
          <a:xfrm>
            <a:off x="1041522" y="1391707"/>
            <a:ext cx="6982172" cy="820592"/>
            <a:chOff x="1041522" y="1391707"/>
            <a:chExt cx="6982172" cy="820592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8C434226-F491-4B40-A8A1-A06BBAD8B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4686" t="19257" r="7455" b="72931"/>
            <a:stretch/>
          </p:blipFill>
          <p:spPr>
            <a:xfrm>
              <a:off x="6482975" y="1391707"/>
              <a:ext cx="1540719" cy="820592"/>
            </a:xfrm>
            <a:prstGeom prst="rect">
              <a:avLst/>
            </a:prstGeom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A6223DA8-6D97-4DA5-8988-0D65A08666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547" t="19256" r="85213" b="72294"/>
            <a:stretch/>
          </p:blipFill>
          <p:spPr>
            <a:xfrm>
              <a:off x="1041522" y="1436573"/>
              <a:ext cx="618606" cy="772427"/>
            </a:xfrm>
            <a:prstGeom prst="rect">
              <a:avLst/>
            </a:prstGeom>
          </p:spPr>
        </p:pic>
      </p:grpSp>
      <p:grpSp>
        <p:nvGrpSpPr>
          <p:cNvPr id="3" name="그룹 2"/>
          <p:cNvGrpSpPr/>
          <p:nvPr/>
        </p:nvGrpSpPr>
        <p:grpSpPr>
          <a:xfrm>
            <a:off x="1041522" y="1019010"/>
            <a:ext cx="6878065" cy="369332"/>
            <a:chOff x="1041522" y="1019010"/>
            <a:chExt cx="6878065" cy="369332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2207" b="97460"/>
            <a:stretch/>
          </p:blipFill>
          <p:spPr>
            <a:xfrm>
              <a:off x="1041522" y="1041698"/>
              <a:ext cx="1145621" cy="29089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784636" y="1019010"/>
              <a:ext cx="1461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오후 </a:t>
              </a:r>
              <a:r>
                <a:rPr kumimoji="0" lang="en-US" altLang="ko-KR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2:00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endParaRPr>
            </a:p>
          </p:txBody>
        </p:sp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7535" y="1049058"/>
              <a:ext cx="1622052" cy="276176"/>
            </a:xfrm>
            <a:prstGeom prst="rect">
              <a:avLst/>
            </a:prstGeom>
          </p:spPr>
        </p:pic>
      </p:grpSp>
      <p:sp>
        <p:nvSpPr>
          <p:cNvPr id="32" name="TextBox 31"/>
          <p:cNvSpPr txBox="1"/>
          <p:nvPr/>
        </p:nvSpPr>
        <p:spPr>
          <a:xfrm>
            <a:off x="2949553" y="1658223"/>
            <a:ext cx="3467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불쏘시개 제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17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회 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정기강연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 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고딕 ExtraBold" panose="020D0904000000000000" pitchFamily="50" charset="-127"/>
              <a:ea typeface="나눔고딕 ExtraBold" panose="020D0904000000000000" pitchFamily="50" charset="-127"/>
              <a:cs typeface="+mn-cs"/>
            </a:endParaRPr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66" b="21601"/>
          <a:stretch/>
        </p:blipFill>
        <p:spPr>
          <a:xfrm>
            <a:off x="2398144" y="8346248"/>
            <a:ext cx="807276" cy="52061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714143" y="8497530"/>
            <a:ext cx="5938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당신의 열정에 화력을 더해줄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7619">
            <a:off x="4586391" y="2478877"/>
            <a:ext cx="3150089" cy="274965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071370" y="5026037"/>
            <a:ext cx="48567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강연을 다 듣고 나서 </a:t>
            </a:r>
            <a:endParaRPr kumimoji="0" lang="en-US" altLang="ko-KR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200" dirty="0" smtClean="0">
                <a:solidFill>
                  <a:prstClr val="black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자신이 느낀 가치만큼</a:t>
            </a:r>
            <a:endParaRPr lang="en-US" altLang="ko-KR" sz="3200" dirty="0" smtClean="0">
              <a:solidFill>
                <a:prstClr val="black"/>
              </a:solidFill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강연료를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 지불하는 제도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27229" y="3537782"/>
            <a:ext cx="4856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도현" panose="020B0600000101010101" pitchFamily="50" charset="-127"/>
                <a:ea typeface="배달의민족 도현" panose="020B0600000101010101" pitchFamily="50" charset="-127"/>
                <a:cs typeface="+mn-cs"/>
              </a:rPr>
              <a:t>가치후불제란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도현" panose="020B0600000101010101" pitchFamily="50" charset="-127"/>
                <a:ea typeface="배달의민족 도현" panose="020B0600000101010101" pitchFamily="50" charset="-127"/>
                <a:cs typeface="+mn-cs"/>
              </a:rPr>
              <a:t>?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배달의민족 도현" panose="020B0600000101010101" pitchFamily="50" charset="-127"/>
              <a:ea typeface="배달의민족 도현" panose="020B0600000101010101" pitchFamily="50" charset="-127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21276" y="6761060"/>
            <a:ext cx="4668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해당 내용은 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선택사항입니다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554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위쪽 모서리 4">
            <a:extLst>
              <a:ext uri="{FF2B5EF4-FFF2-40B4-BE49-F238E27FC236}">
                <a16:creationId xmlns:a16="http://schemas.microsoft.com/office/drawing/2014/main" id="{5A8E8C7B-CF6D-461A-AB2B-9AA6B5A5AD2F}"/>
              </a:ext>
            </a:extLst>
          </p:cNvPr>
          <p:cNvSpPr/>
          <p:nvPr/>
        </p:nvSpPr>
        <p:spPr>
          <a:xfrm>
            <a:off x="832337" y="490589"/>
            <a:ext cx="7365878" cy="8518892"/>
          </a:xfrm>
          <a:prstGeom prst="round2SameRect">
            <a:avLst>
              <a:gd name="adj1" fmla="val 12211"/>
              <a:gd name="adj2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3352AD92-DF6C-4865-9C89-81299E376F83}"/>
              </a:ext>
            </a:extLst>
          </p:cNvPr>
          <p:cNvSpPr/>
          <p:nvPr/>
        </p:nvSpPr>
        <p:spPr>
          <a:xfrm>
            <a:off x="4053298" y="750280"/>
            <a:ext cx="892939" cy="128953"/>
          </a:xfrm>
          <a:prstGeom prst="roundRect">
            <a:avLst>
              <a:gd name="adj" fmla="val 39744"/>
            </a:avLst>
          </a:prstGeom>
          <a:solidFill>
            <a:srgbClr val="FFCD20"/>
          </a:solidFill>
          <a:ln>
            <a:solidFill>
              <a:srgbClr val="FFCD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37E88478-F6A5-478B-88BF-433AA6703643}"/>
              </a:ext>
            </a:extLst>
          </p:cNvPr>
          <p:cNvCxnSpPr>
            <a:cxnSpLocks/>
          </p:cNvCxnSpPr>
          <p:nvPr/>
        </p:nvCxnSpPr>
        <p:spPr>
          <a:xfrm>
            <a:off x="843969" y="2230265"/>
            <a:ext cx="7342615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6" name="그룹 5"/>
          <p:cNvGrpSpPr/>
          <p:nvPr/>
        </p:nvGrpSpPr>
        <p:grpSpPr>
          <a:xfrm>
            <a:off x="1041522" y="1391707"/>
            <a:ext cx="6982172" cy="820592"/>
            <a:chOff x="1041522" y="1391707"/>
            <a:chExt cx="6982172" cy="820592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8C434226-F491-4B40-A8A1-A06BBAD8B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4686" t="19257" r="7455" b="72931"/>
            <a:stretch/>
          </p:blipFill>
          <p:spPr>
            <a:xfrm>
              <a:off x="6482975" y="1391707"/>
              <a:ext cx="1540719" cy="820592"/>
            </a:xfrm>
            <a:prstGeom prst="rect">
              <a:avLst/>
            </a:prstGeom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A6223DA8-6D97-4DA5-8988-0D65A08666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547" t="19256" r="85213" b="72294"/>
            <a:stretch/>
          </p:blipFill>
          <p:spPr>
            <a:xfrm>
              <a:off x="1041522" y="1436573"/>
              <a:ext cx="618606" cy="772427"/>
            </a:xfrm>
            <a:prstGeom prst="rect">
              <a:avLst/>
            </a:prstGeom>
          </p:spPr>
        </p:pic>
      </p:grpSp>
      <p:grpSp>
        <p:nvGrpSpPr>
          <p:cNvPr id="3" name="그룹 2"/>
          <p:cNvGrpSpPr/>
          <p:nvPr/>
        </p:nvGrpSpPr>
        <p:grpSpPr>
          <a:xfrm>
            <a:off x="1041522" y="1041698"/>
            <a:ext cx="6878065" cy="290896"/>
            <a:chOff x="1041522" y="1041698"/>
            <a:chExt cx="6878065" cy="290896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2207" b="97460"/>
            <a:stretch/>
          </p:blipFill>
          <p:spPr>
            <a:xfrm>
              <a:off x="1041522" y="1041698"/>
              <a:ext cx="1145621" cy="290896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7535" y="1049058"/>
              <a:ext cx="1622052" cy="276176"/>
            </a:xfrm>
            <a:prstGeom prst="rect">
              <a:avLst/>
            </a:prstGeom>
          </p:spPr>
        </p:pic>
      </p:grpSp>
      <p:sp>
        <p:nvSpPr>
          <p:cNvPr id="17" name="직사각형 16"/>
          <p:cNvSpPr/>
          <p:nvPr/>
        </p:nvSpPr>
        <p:spPr>
          <a:xfrm>
            <a:off x="3332305" y="2822396"/>
            <a:ext cx="2377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949494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2019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49494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년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949494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5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49494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월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949494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7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49494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일 화요일</a:t>
            </a:r>
          </a:p>
        </p:txBody>
      </p:sp>
      <p:grpSp>
        <p:nvGrpSpPr>
          <p:cNvPr id="34" name="그룹 33"/>
          <p:cNvGrpSpPr/>
          <p:nvPr/>
        </p:nvGrpSpPr>
        <p:grpSpPr>
          <a:xfrm>
            <a:off x="1442351" y="3491565"/>
            <a:ext cx="1889954" cy="634180"/>
            <a:chOff x="1350825" y="3260461"/>
            <a:chExt cx="1889954" cy="634180"/>
          </a:xfrm>
        </p:grpSpPr>
        <p:pic>
          <p:nvPicPr>
            <p:cNvPr id="32" name="그림 3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0825" y="3260461"/>
              <a:ext cx="632061" cy="632061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1982886" y="3586864"/>
              <a:ext cx="12578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배달의민족 도현" panose="020B0600000101010101" pitchFamily="50" charset="-127"/>
                  <a:ea typeface="배달의민족 도현" panose="020B0600000101010101" pitchFamily="50" charset="-127"/>
                  <a:cs typeface="+mn-cs"/>
                </a:rPr>
                <a:t>창업 </a:t>
              </a:r>
              <a:r>
                <a:rPr kumimoji="0" lang="ko-KR" altLang="en-US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배달의민족 도현" panose="020B0600000101010101" pitchFamily="50" charset="-127"/>
                  <a:ea typeface="배달의민족 도현" panose="020B0600000101010101" pitchFamily="50" charset="-127"/>
                  <a:cs typeface="+mn-cs"/>
                </a:rPr>
                <a:t>아싸</a:t>
              </a:r>
              <a:endPara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도현" panose="020B0600000101010101" pitchFamily="50" charset="-127"/>
                <a:ea typeface="배달의민족 도현" panose="020B0600000101010101" pitchFamily="50" charset="-127"/>
                <a:cs typeface="+mn-cs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041301" y="5955073"/>
            <a:ext cx="1461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오후 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2:00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27077" y="4887795"/>
            <a:ext cx="1461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오후 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2:00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cxnSp>
        <p:nvCxnSpPr>
          <p:cNvPr id="45" name="직선 연결선 44">
            <a:extLst>
              <a:ext uri="{FF2B5EF4-FFF2-40B4-BE49-F238E27FC236}">
                <a16:creationId xmlns:a16="http://schemas.microsoft.com/office/drawing/2014/main" id="{37E88478-F6A5-478B-88BF-433AA6703643}"/>
              </a:ext>
            </a:extLst>
          </p:cNvPr>
          <p:cNvCxnSpPr>
            <a:cxnSpLocks/>
          </p:cNvCxnSpPr>
          <p:nvPr/>
        </p:nvCxnSpPr>
        <p:spPr>
          <a:xfrm>
            <a:off x="855600" y="3007062"/>
            <a:ext cx="23403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9" name="직선 연결선 48">
            <a:extLst>
              <a:ext uri="{FF2B5EF4-FFF2-40B4-BE49-F238E27FC236}">
                <a16:creationId xmlns:a16="http://schemas.microsoft.com/office/drawing/2014/main" id="{37E88478-F6A5-478B-88BF-433AA6703643}"/>
              </a:ext>
            </a:extLst>
          </p:cNvPr>
          <p:cNvCxnSpPr>
            <a:cxnSpLocks/>
          </p:cNvCxnSpPr>
          <p:nvPr/>
        </p:nvCxnSpPr>
        <p:spPr>
          <a:xfrm>
            <a:off x="5846247" y="3009256"/>
            <a:ext cx="23403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15" y="6640557"/>
            <a:ext cx="2055606" cy="2055606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902588" y="7405652"/>
            <a:ext cx="486845" cy="43278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658793" y="8398741"/>
            <a:ext cx="1461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오후 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2:00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49553" y="1658223"/>
            <a:ext cx="3467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인싸가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되고 싶은 </a:t>
            </a:r>
            <a:r>
              <a:rPr lang="ko-KR" altLang="en-US" sz="20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아싸들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ko-KR" altLang="en-US" sz="20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9" name="사각형 설명선 28"/>
          <p:cNvSpPr/>
          <p:nvPr/>
        </p:nvSpPr>
        <p:spPr>
          <a:xfrm>
            <a:off x="1437015" y="4416139"/>
            <a:ext cx="3521858" cy="725204"/>
          </a:xfrm>
          <a:prstGeom prst="wedgeRectCallout">
            <a:avLst>
              <a:gd name="adj1" fmla="val -60513"/>
              <a:gd name="adj2" fmla="val -31909"/>
            </a:avLst>
          </a:prstGeom>
          <a:solidFill>
            <a:srgbClr val="FFE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1500996" y="4474261"/>
            <a:ext cx="3445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난 창업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아ㅆ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r,,,,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창업 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difficult 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어려운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,,,,</a:t>
            </a:r>
            <a:endParaRPr kumimoji="0" lang="ko-KR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0" name="사각형 설명선 29"/>
          <p:cNvSpPr/>
          <p:nvPr/>
        </p:nvSpPr>
        <p:spPr>
          <a:xfrm>
            <a:off x="1424379" y="5497445"/>
            <a:ext cx="3521858" cy="779434"/>
          </a:xfrm>
          <a:prstGeom prst="wedgeRectCallout">
            <a:avLst>
              <a:gd name="adj1" fmla="val -60513"/>
              <a:gd name="adj2" fmla="val -31909"/>
            </a:avLst>
          </a:prstGeom>
          <a:solidFill>
            <a:srgbClr val="FFE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1449651" y="5604821"/>
            <a:ext cx="359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창업 </a:t>
            </a:r>
            <a:r>
              <a:rPr lang="ko-KR" altLang="en-US" dirty="0" smtClean="0">
                <a:solidFill>
                  <a:prstClr val="black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아이템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,,,money (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돈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),,,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동료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,,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아돈노인걸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~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어떻게 하면 좋을까</a:t>
            </a:r>
            <a:r>
              <a:rPr lang="ko-KR" altLang="en-US" dirty="0" err="1" smtClean="0">
                <a:solidFill>
                  <a:prstClr val="black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ㅜ</a:t>
            </a:r>
            <a:endParaRPr kumimoji="0" lang="ko-KR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84636" y="1019010"/>
            <a:ext cx="146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오후 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2:00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873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위쪽 모서리 4">
            <a:extLst>
              <a:ext uri="{FF2B5EF4-FFF2-40B4-BE49-F238E27FC236}">
                <a16:creationId xmlns:a16="http://schemas.microsoft.com/office/drawing/2014/main" id="{5A8E8C7B-CF6D-461A-AB2B-9AA6B5A5AD2F}"/>
              </a:ext>
            </a:extLst>
          </p:cNvPr>
          <p:cNvSpPr/>
          <p:nvPr/>
        </p:nvSpPr>
        <p:spPr>
          <a:xfrm>
            <a:off x="832337" y="490589"/>
            <a:ext cx="7365878" cy="8518892"/>
          </a:xfrm>
          <a:prstGeom prst="round2SameRect">
            <a:avLst>
              <a:gd name="adj1" fmla="val 12211"/>
              <a:gd name="adj2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3352AD92-DF6C-4865-9C89-81299E376F83}"/>
              </a:ext>
            </a:extLst>
          </p:cNvPr>
          <p:cNvSpPr/>
          <p:nvPr/>
        </p:nvSpPr>
        <p:spPr>
          <a:xfrm>
            <a:off x="4053298" y="750280"/>
            <a:ext cx="892939" cy="128953"/>
          </a:xfrm>
          <a:prstGeom prst="roundRect">
            <a:avLst>
              <a:gd name="adj" fmla="val 39744"/>
            </a:avLst>
          </a:prstGeom>
          <a:solidFill>
            <a:srgbClr val="FFCD20"/>
          </a:solidFill>
          <a:ln>
            <a:solidFill>
              <a:srgbClr val="FFCD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37E88478-F6A5-478B-88BF-433AA6703643}"/>
              </a:ext>
            </a:extLst>
          </p:cNvPr>
          <p:cNvCxnSpPr>
            <a:cxnSpLocks/>
          </p:cNvCxnSpPr>
          <p:nvPr/>
        </p:nvCxnSpPr>
        <p:spPr>
          <a:xfrm>
            <a:off x="843969" y="2230265"/>
            <a:ext cx="7342615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6" name="그룹 5"/>
          <p:cNvGrpSpPr/>
          <p:nvPr/>
        </p:nvGrpSpPr>
        <p:grpSpPr>
          <a:xfrm>
            <a:off x="1041522" y="1391707"/>
            <a:ext cx="6982172" cy="820592"/>
            <a:chOff x="1041522" y="1391707"/>
            <a:chExt cx="6982172" cy="820592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8C434226-F491-4B40-A8A1-A06BBAD8B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4686" t="19257" r="7455" b="72931"/>
            <a:stretch/>
          </p:blipFill>
          <p:spPr>
            <a:xfrm>
              <a:off x="6482975" y="1391707"/>
              <a:ext cx="1540719" cy="820592"/>
            </a:xfrm>
            <a:prstGeom prst="rect">
              <a:avLst/>
            </a:prstGeom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A6223DA8-6D97-4DA5-8988-0D65A08666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547" t="19256" r="85213" b="72294"/>
            <a:stretch/>
          </p:blipFill>
          <p:spPr>
            <a:xfrm>
              <a:off x="1041522" y="1436573"/>
              <a:ext cx="618606" cy="772427"/>
            </a:xfrm>
            <a:prstGeom prst="rect">
              <a:avLst/>
            </a:prstGeom>
          </p:spPr>
        </p:pic>
      </p:grpSp>
      <p:grpSp>
        <p:nvGrpSpPr>
          <p:cNvPr id="3" name="그룹 2"/>
          <p:cNvGrpSpPr/>
          <p:nvPr/>
        </p:nvGrpSpPr>
        <p:grpSpPr>
          <a:xfrm>
            <a:off x="1041522" y="1041698"/>
            <a:ext cx="6878065" cy="290896"/>
            <a:chOff x="1041522" y="1041698"/>
            <a:chExt cx="6878065" cy="290896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2207" b="97460"/>
            <a:stretch/>
          </p:blipFill>
          <p:spPr>
            <a:xfrm>
              <a:off x="1041522" y="1041698"/>
              <a:ext cx="1145621" cy="290896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7535" y="1049058"/>
              <a:ext cx="1622052" cy="276176"/>
            </a:xfrm>
            <a:prstGeom prst="rect">
              <a:avLst/>
            </a:prstGeom>
          </p:spPr>
        </p:pic>
      </p:grpSp>
      <p:grpSp>
        <p:nvGrpSpPr>
          <p:cNvPr id="34" name="그룹 33"/>
          <p:cNvGrpSpPr/>
          <p:nvPr/>
        </p:nvGrpSpPr>
        <p:grpSpPr>
          <a:xfrm>
            <a:off x="6141950" y="2555558"/>
            <a:ext cx="1573924" cy="702992"/>
            <a:chOff x="5921943" y="3021188"/>
            <a:chExt cx="1573924" cy="702992"/>
          </a:xfrm>
        </p:grpSpPr>
        <p:pic>
          <p:nvPicPr>
            <p:cNvPr id="32" name="그림 3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3806" y="3021188"/>
              <a:ext cx="632061" cy="632061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5921943" y="3416403"/>
              <a:ext cx="12578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dirty="0" smtClean="0">
                  <a:latin typeface="배달의민족 도현" panose="020B0600000101010101" pitchFamily="50" charset="-127"/>
                  <a:ea typeface="배달의민족 도현" panose="020B0600000101010101" pitchFamily="50" charset="-127"/>
                </a:rPr>
                <a:t>불쏘시개</a:t>
              </a:r>
              <a:endParaRPr lang="ko-KR" altLang="en-US" sz="1400" dirty="0">
                <a:latin typeface="배달의민족 도현" panose="020B0600000101010101" pitchFamily="50" charset="-127"/>
                <a:ea typeface="배달의민족 도현" panose="020B0600000101010101" pitchFamily="50" charset="-127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2635712" y="8297027"/>
            <a:ext cx="1461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오후 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2:00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678449" y="4113945"/>
            <a:ext cx="1461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오후 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2:00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pic>
        <p:nvPicPr>
          <p:cNvPr id="52" name="그림 5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2835813" y="6506655"/>
            <a:ext cx="486845" cy="432785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2949553" y="1658223"/>
            <a:ext cx="3467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인싸가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되고 싶은 </a:t>
            </a:r>
            <a:r>
              <a:rPr lang="ko-KR" altLang="en-US" sz="20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아싸들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ko-KR" altLang="en-US" sz="20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4" name="사각형 설명선 53"/>
          <p:cNvSpPr/>
          <p:nvPr/>
        </p:nvSpPr>
        <p:spPr>
          <a:xfrm>
            <a:off x="3784636" y="3627035"/>
            <a:ext cx="3867181" cy="725204"/>
          </a:xfrm>
          <a:prstGeom prst="wedgeRectCallout">
            <a:avLst>
              <a:gd name="adj1" fmla="val 59997"/>
              <a:gd name="adj2" fmla="val -43804"/>
            </a:avLst>
          </a:prstGeom>
          <a:solidFill>
            <a:srgbClr val="FFE9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3784636" y="3666471"/>
            <a:ext cx="3701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그런 고민은 불쏘시개 강연 가면 해결할 수 있대</a:t>
            </a:r>
            <a:r>
              <a:rPr lang="en-US" altLang="ko-KR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~!~!~!~!~!~!</a:t>
            </a:r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784636" y="1019010"/>
            <a:ext cx="146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오후 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2:00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723" y="4750035"/>
            <a:ext cx="3773005" cy="3773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0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위쪽 모서리 4">
            <a:extLst>
              <a:ext uri="{FF2B5EF4-FFF2-40B4-BE49-F238E27FC236}">
                <a16:creationId xmlns:a16="http://schemas.microsoft.com/office/drawing/2014/main" id="{5A8E8C7B-CF6D-461A-AB2B-9AA6B5A5AD2F}"/>
              </a:ext>
            </a:extLst>
          </p:cNvPr>
          <p:cNvSpPr/>
          <p:nvPr/>
        </p:nvSpPr>
        <p:spPr>
          <a:xfrm>
            <a:off x="843969" y="480646"/>
            <a:ext cx="7365878" cy="8518892"/>
          </a:xfrm>
          <a:prstGeom prst="round2SameRect">
            <a:avLst>
              <a:gd name="adj1" fmla="val 12211"/>
              <a:gd name="adj2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3352AD92-DF6C-4865-9C89-81299E376F83}"/>
              </a:ext>
            </a:extLst>
          </p:cNvPr>
          <p:cNvSpPr/>
          <p:nvPr/>
        </p:nvSpPr>
        <p:spPr>
          <a:xfrm>
            <a:off x="4053298" y="750280"/>
            <a:ext cx="892939" cy="128953"/>
          </a:xfrm>
          <a:prstGeom prst="roundRect">
            <a:avLst>
              <a:gd name="adj" fmla="val 39744"/>
            </a:avLst>
          </a:prstGeom>
          <a:solidFill>
            <a:srgbClr val="FFCD20"/>
          </a:solidFill>
          <a:ln>
            <a:solidFill>
              <a:srgbClr val="FFCD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37E88478-F6A5-478B-88BF-433AA6703643}"/>
              </a:ext>
            </a:extLst>
          </p:cNvPr>
          <p:cNvCxnSpPr>
            <a:cxnSpLocks/>
          </p:cNvCxnSpPr>
          <p:nvPr/>
        </p:nvCxnSpPr>
        <p:spPr>
          <a:xfrm>
            <a:off x="843969" y="2230265"/>
            <a:ext cx="7342615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6" name="그룹 5"/>
          <p:cNvGrpSpPr/>
          <p:nvPr/>
        </p:nvGrpSpPr>
        <p:grpSpPr>
          <a:xfrm>
            <a:off x="1041522" y="1391707"/>
            <a:ext cx="6982172" cy="820592"/>
            <a:chOff x="1041522" y="1391707"/>
            <a:chExt cx="6982172" cy="820592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8C434226-F491-4B40-A8A1-A06BBAD8B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4686" t="19257" r="7455" b="72931"/>
            <a:stretch/>
          </p:blipFill>
          <p:spPr>
            <a:xfrm>
              <a:off x="6482975" y="1391707"/>
              <a:ext cx="1540719" cy="820592"/>
            </a:xfrm>
            <a:prstGeom prst="rect">
              <a:avLst/>
            </a:prstGeom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A6223DA8-6D97-4DA5-8988-0D65A08666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547" t="19256" r="85213" b="72294"/>
            <a:stretch/>
          </p:blipFill>
          <p:spPr>
            <a:xfrm>
              <a:off x="1041522" y="1436573"/>
              <a:ext cx="618606" cy="772427"/>
            </a:xfrm>
            <a:prstGeom prst="rect">
              <a:avLst/>
            </a:prstGeom>
          </p:spPr>
        </p:pic>
      </p:grpSp>
      <p:grpSp>
        <p:nvGrpSpPr>
          <p:cNvPr id="3" name="그룹 2"/>
          <p:cNvGrpSpPr/>
          <p:nvPr/>
        </p:nvGrpSpPr>
        <p:grpSpPr>
          <a:xfrm>
            <a:off x="1041522" y="1019010"/>
            <a:ext cx="6878065" cy="369332"/>
            <a:chOff x="1041522" y="1019010"/>
            <a:chExt cx="6878065" cy="369332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2207" b="97460"/>
            <a:stretch/>
          </p:blipFill>
          <p:spPr>
            <a:xfrm>
              <a:off x="1041522" y="1041698"/>
              <a:ext cx="1145621" cy="29089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784636" y="1019010"/>
              <a:ext cx="1461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오후 </a:t>
              </a:r>
              <a:r>
                <a:rPr kumimoji="0" lang="en-US" altLang="ko-KR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2:00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endParaRPr>
            </a:p>
          </p:txBody>
        </p:sp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7535" y="1049058"/>
              <a:ext cx="1622052" cy="276176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2949553" y="1658223"/>
            <a:ext cx="3467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인싸가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되고 싶은 </a:t>
            </a:r>
            <a:r>
              <a:rPr lang="ko-KR" altLang="en-US" sz="20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아싸들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ko-KR" altLang="en-US" sz="20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2" name="타원형 설명선 21"/>
          <p:cNvSpPr/>
          <p:nvPr/>
        </p:nvSpPr>
        <p:spPr>
          <a:xfrm rot="21316224">
            <a:off x="1587542" y="2629731"/>
            <a:ext cx="2183560" cy="1338191"/>
          </a:xfrm>
          <a:prstGeom prst="wedgeEllipseCallout">
            <a:avLst>
              <a:gd name="adj1" fmla="val 50791"/>
              <a:gd name="adj2" fmla="val 65435"/>
            </a:avLst>
          </a:prstGeom>
          <a:solidFill>
            <a:srgbClr val="FFE9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 rot="21097482">
            <a:off x="1974178" y="2855420"/>
            <a:ext cx="294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고민도 먼저</a:t>
            </a:r>
            <a:r>
              <a:rPr lang="en-US" altLang="ko-KR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</a:t>
            </a:r>
          </a:p>
          <a:p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경험도 먼저</a:t>
            </a:r>
            <a:r>
              <a:rPr lang="en-US" altLang="ko-KR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</a:t>
            </a:r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41973" y="7252356"/>
            <a:ext cx="5682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스타트업</a:t>
            </a:r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시행착오 </a:t>
            </a:r>
            <a:r>
              <a:rPr lang="en-US" altLang="ko-KR" b="1" dirty="0" smtClean="0">
                <a:solidFill>
                  <a:srgbClr val="30394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SSUL</a:t>
            </a:r>
            <a:r>
              <a:rPr lang="en-US" altLang="ko-KR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</a:p>
          <a:p>
            <a:pPr algn="ctr"/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창업 </a:t>
            </a:r>
            <a:r>
              <a:rPr lang="ko-KR" altLang="en-US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할때</a:t>
            </a:r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가장 중요한 것 </a:t>
            </a:r>
            <a:r>
              <a:rPr lang="en-US" altLang="ko-KR" b="1" dirty="0" smtClean="0">
                <a:solidFill>
                  <a:srgbClr val="30394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BEST1</a:t>
            </a:r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등을 풀어보는 본 강연</a:t>
            </a:r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7619">
            <a:off x="4625031" y="3186378"/>
            <a:ext cx="3150089" cy="27496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38123" y="3995736"/>
            <a:ext cx="572408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부산 청년 </a:t>
            </a:r>
            <a:r>
              <a:rPr lang="ko-KR" altLang="en-US" sz="36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창업가</a:t>
            </a:r>
            <a:r>
              <a:rPr lang="ko-KR" altLang="en-US" sz="3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en-US" altLang="ko-KR" sz="36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/>
            <a:r>
              <a:rPr lang="en-US" altLang="ko-KR" sz="3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“</a:t>
            </a:r>
            <a:r>
              <a:rPr lang="ko-KR" altLang="en-US" sz="3600" dirty="0" smtClean="0">
                <a:solidFill>
                  <a:srgbClr val="303948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모두 싸인</a:t>
            </a:r>
            <a:r>
              <a:rPr lang="en-US" altLang="ko-KR" sz="3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“ </a:t>
            </a:r>
            <a:r>
              <a:rPr lang="ko-KR" altLang="en-US" sz="3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이영준 대표의</a:t>
            </a:r>
            <a:endParaRPr lang="en-US" altLang="ko-KR" sz="36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/>
            <a:endParaRPr lang="en-US" altLang="ko-KR" sz="4400" dirty="0" smtClean="0">
              <a:solidFill>
                <a:srgbClr val="FFCD2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/>
            <a:r>
              <a:rPr lang="ko-KR" altLang="en-US" sz="5000" b="1" dirty="0" smtClean="0">
                <a:solidFill>
                  <a:srgbClr val="FFCD2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현실적 조언 </a:t>
            </a:r>
            <a:r>
              <a:rPr lang="en-US" altLang="ko-KR" sz="5000" b="1" dirty="0" smtClean="0">
                <a:solidFill>
                  <a:srgbClr val="FFCD2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TIME </a:t>
            </a:r>
            <a:endParaRPr lang="en-US" altLang="ko-KR" sz="5000" b="1" dirty="0">
              <a:solidFill>
                <a:srgbClr val="FFCD2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5369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위쪽 모서리 4">
            <a:extLst>
              <a:ext uri="{FF2B5EF4-FFF2-40B4-BE49-F238E27FC236}">
                <a16:creationId xmlns:a16="http://schemas.microsoft.com/office/drawing/2014/main" id="{5A8E8C7B-CF6D-461A-AB2B-9AA6B5A5AD2F}"/>
              </a:ext>
            </a:extLst>
          </p:cNvPr>
          <p:cNvSpPr/>
          <p:nvPr/>
        </p:nvSpPr>
        <p:spPr>
          <a:xfrm>
            <a:off x="832336" y="480646"/>
            <a:ext cx="7365878" cy="8518892"/>
          </a:xfrm>
          <a:prstGeom prst="round2SameRect">
            <a:avLst>
              <a:gd name="adj1" fmla="val 12211"/>
              <a:gd name="adj2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3352AD92-DF6C-4865-9C89-81299E376F83}"/>
              </a:ext>
            </a:extLst>
          </p:cNvPr>
          <p:cNvSpPr/>
          <p:nvPr/>
        </p:nvSpPr>
        <p:spPr>
          <a:xfrm>
            <a:off x="4053298" y="750280"/>
            <a:ext cx="892939" cy="128953"/>
          </a:xfrm>
          <a:prstGeom prst="roundRect">
            <a:avLst>
              <a:gd name="adj" fmla="val 39744"/>
            </a:avLst>
          </a:prstGeom>
          <a:solidFill>
            <a:srgbClr val="FFCD20"/>
          </a:solidFill>
          <a:ln>
            <a:solidFill>
              <a:srgbClr val="FFCD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37E88478-F6A5-478B-88BF-433AA6703643}"/>
              </a:ext>
            </a:extLst>
          </p:cNvPr>
          <p:cNvCxnSpPr>
            <a:cxnSpLocks/>
          </p:cNvCxnSpPr>
          <p:nvPr/>
        </p:nvCxnSpPr>
        <p:spPr>
          <a:xfrm>
            <a:off x="843969" y="2230265"/>
            <a:ext cx="7342615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6" name="그룹 5"/>
          <p:cNvGrpSpPr/>
          <p:nvPr/>
        </p:nvGrpSpPr>
        <p:grpSpPr>
          <a:xfrm>
            <a:off x="1041522" y="1391707"/>
            <a:ext cx="6982172" cy="820592"/>
            <a:chOff x="1041522" y="1391707"/>
            <a:chExt cx="6982172" cy="820592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8C434226-F491-4B40-A8A1-A06BBAD8B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4686" t="19257" r="7455" b="72931"/>
            <a:stretch/>
          </p:blipFill>
          <p:spPr>
            <a:xfrm>
              <a:off x="6482975" y="1391707"/>
              <a:ext cx="1540719" cy="820592"/>
            </a:xfrm>
            <a:prstGeom prst="rect">
              <a:avLst/>
            </a:prstGeom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A6223DA8-6D97-4DA5-8988-0D65A08666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547" t="19256" r="85213" b="72294"/>
            <a:stretch/>
          </p:blipFill>
          <p:spPr>
            <a:xfrm>
              <a:off x="1041522" y="1436573"/>
              <a:ext cx="618606" cy="772427"/>
            </a:xfrm>
            <a:prstGeom prst="rect">
              <a:avLst/>
            </a:prstGeom>
          </p:spPr>
        </p:pic>
      </p:grpSp>
      <p:grpSp>
        <p:nvGrpSpPr>
          <p:cNvPr id="3" name="그룹 2"/>
          <p:cNvGrpSpPr/>
          <p:nvPr/>
        </p:nvGrpSpPr>
        <p:grpSpPr>
          <a:xfrm>
            <a:off x="1041522" y="1019010"/>
            <a:ext cx="6878065" cy="369332"/>
            <a:chOff x="1041522" y="1019010"/>
            <a:chExt cx="6878065" cy="369332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2207" b="97460"/>
            <a:stretch/>
          </p:blipFill>
          <p:spPr>
            <a:xfrm>
              <a:off x="1041522" y="1041698"/>
              <a:ext cx="1145621" cy="29089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784636" y="1019010"/>
              <a:ext cx="1461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오후 </a:t>
              </a:r>
              <a:r>
                <a:rPr kumimoji="0" lang="en-US" altLang="ko-KR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2:00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endParaRPr>
            </a:p>
          </p:txBody>
        </p:sp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7535" y="1049058"/>
              <a:ext cx="1622052" cy="276176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2949553" y="1658223"/>
            <a:ext cx="3467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인싸가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되고 싶은 </a:t>
            </a:r>
            <a:r>
              <a:rPr lang="ko-KR" altLang="en-US" sz="20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아싸들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ko-KR" altLang="en-US" sz="20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625" y="3074853"/>
            <a:ext cx="1345819" cy="134581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149759" y="6956626"/>
            <a:ext cx="4820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스타트업</a:t>
            </a:r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대표로서 가장 </a:t>
            </a:r>
            <a:r>
              <a:rPr lang="ko-KR" altLang="en-US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힘든점은</a:t>
            </a:r>
            <a:r>
              <a:rPr lang="en-US" altLang="ko-KR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</a:p>
          <a:p>
            <a:pPr algn="ctr"/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창업 자본금을 마련하는 방법을 모르겠어요 등</a:t>
            </a:r>
            <a:endParaRPr lang="en-US" altLang="ko-KR" dirty="0" smtClean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당신이 궁금한 창업 관련 모든 질문을</a:t>
            </a:r>
            <a:endParaRPr lang="en-US" altLang="ko-KR" dirty="0" smtClean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물어보는 현장 질문 시간</a:t>
            </a:r>
            <a:endParaRPr lang="en-US" altLang="ko-KR" dirty="0" smtClean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1680">
            <a:off x="1462918" y="4430624"/>
            <a:ext cx="2744745" cy="23958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50825" y="3728541"/>
            <a:ext cx="5724083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000" b="1" dirty="0" smtClean="0">
                <a:solidFill>
                  <a:srgbClr val="FFCD2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현장 </a:t>
            </a:r>
            <a:r>
              <a:rPr lang="en-US" altLang="ko-KR" sz="5000" b="1" dirty="0" smtClean="0">
                <a:solidFill>
                  <a:srgbClr val="FFCD2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Q&amp;A</a:t>
            </a:r>
          </a:p>
          <a:p>
            <a:pPr algn="ctr"/>
            <a:endParaRPr lang="en-US" altLang="ko-KR" sz="36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/>
            <a:r>
              <a:rPr lang="ko-KR" altLang="en-US" sz="3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창업에 대해서 모르는 것</a:t>
            </a:r>
            <a:endParaRPr lang="en-US" altLang="ko-KR" sz="36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/>
            <a:r>
              <a:rPr lang="ko-KR" altLang="en-US" sz="3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다 물어볼 수 있어</a:t>
            </a:r>
            <a:endParaRPr lang="en-US" altLang="ko-KR" sz="36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576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위쪽 모서리 4">
            <a:extLst>
              <a:ext uri="{FF2B5EF4-FFF2-40B4-BE49-F238E27FC236}">
                <a16:creationId xmlns:a16="http://schemas.microsoft.com/office/drawing/2014/main" id="{5A8E8C7B-CF6D-461A-AB2B-9AA6B5A5AD2F}"/>
              </a:ext>
            </a:extLst>
          </p:cNvPr>
          <p:cNvSpPr/>
          <p:nvPr/>
        </p:nvSpPr>
        <p:spPr>
          <a:xfrm>
            <a:off x="843969" y="480646"/>
            <a:ext cx="7365878" cy="8518892"/>
          </a:xfrm>
          <a:prstGeom prst="round2SameRect">
            <a:avLst>
              <a:gd name="adj1" fmla="val 12211"/>
              <a:gd name="adj2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3352AD92-DF6C-4865-9C89-81299E376F83}"/>
              </a:ext>
            </a:extLst>
          </p:cNvPr>
          <p:cNvSpPr/>
          <p:nvPr/>
        </p:nvSpPr>
        <p:spPr>
          <a:xfrm>
            <a:off x="4053298" y="750280"/>
            <a:ext cx="892939" cy="128953"/>
          </a:xfrm>
          <a:prstGeom prst="roundRect">
            <a:avLst>
              <a:gd name="adj" fmla="val 39744"/>
            </a:avLst>
          </a:prstGeom>
          <a:solidFill>
            <a:srgbClr val="FFCD20"/>
          </a:solidFill>
          <a:ln>
            <a:solidFill>
              <a:srgbClr val="FFCD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37E88478-F6A5-478B-88BF-433AA6703643}"/>
              </a:ext>
            </a:extLst>
          </p:cNvPr>
          <p:cNvCxnSpPr>
            <a:cxnSpLocks/>
          </p:cNvCxnSpPr>
          <p:nvPr/>
        </p:nvCxnSpPr>
        <p:spPr>
          <a:xfrm>
            <a:off x="843969" y="2230265"/>
            <a:ext cx="7342615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6" name="그룹 5"/>
          <p:cNvGrpSpPr/>
          <p:nvPr/>
        </p:nvGrpSpPr>
        <p:grpSpPr>
          <a:xfrm>
            <a:off x="1041522" y="1391707"/>
            <a:ext cx="6982172" cy="820592"/>
            <a:chOff x="1041522" y="1391707"/>
            <a:chExt cx="6982172" cy="820592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8C434226-F491-4B40-A8A1-A06BBAD8B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4686" t="19257" r="7455" b="72931"/>
            <a:stretch/>
          </p:blipFill>
          <p:spPr>
            <a:xfrm>
              <a:off x="6482975" y="1391707"/>
              <a:ext cx="1540719" cy="820592"/>
            </a:xfrm>
            <a:prstGeom prst="rect">
              <a:avLst/>
            </a:prstGeom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A6223DA8-6D97-4DA5-8988-0D65A08666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547" t="19256" r="85213" b="72294"/>
            <a:stretch/>
          </p:blipFill>
          <p:spPr>
            <a:xfrm>
              <a:off x="1041522" y="1436573"/>
              <a:ext cx="618606" cy="772427"/>
            </a:xfrm>
            <a:prstGeom prst="rect">
              <a:avLst/>
            </a:prstGeom>
          </p:spPr>
        </p:pic>
      </p:grpSp>
      <p:grpSp>
        <p:nvGrpSpPr>
          <p:cNvPr id="3" name="그룹 2"/>
          <p:cNvGrpSpPr/>
          <p:nvPr/>
        </p:nvGrpSpPr>
        <p:grpSpPr>
          <a:xfrm>
            <a:off x="1041522" y="1019010"/>
            <a:ext cx="6878065" cy="369332"/>
            <a:chOff x="1041522" y="1019010"/>
            <a:chExt cx="6878065" cy="369332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2207" b="97460"/>
            <a:stretch/>
          </p:blipFill>
          <p:spPr>
            <a:xfrm>
              <a:off x="1041522" y="1041698"/>
              <a:ext cx="1145621" cy="29089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784636" y="1019010"/>
              <a:ext cx="1461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오후 </a:t>
              </a:r>
              <a:r>
                <a:rPr kumimoji="0" lang="en-US" altLang="ko-KR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2:00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endParaRPr>
            </a:p>
          </p:txBody>
        </p:sp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7535" y="1049058"/>
              <a:ext cx="1622052" cy="276176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2949553" y="1658223"/>
            <a:ext cx="3467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인싸가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되고 싶은 </a:t>
            </a:r>
            <a:r>
              <a:rPr lang="ko-KR" altLang="en-US" sz="20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아싸들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ko-KR" altLang="en-US" sz="20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57589" y="7395295"/>
            <a:ext cx="5938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모두싸인</a:t>
            </a:r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소담소담이란 공식 강연 뒤</a:t>
            </a:r>
            <a:endParaRPr lang="en-US" altLang="ko-KR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진행되는 이영준 대표와의 조금은 사적인 대화</a:t>
            </a:r>
            <a:endParaRPr lang="en-US" altLang="ko-KR" dirty="0" smtClean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en-US" altLang="ko-KR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신청 폼을 통해 신청 가능</a:t>
            </a:r>
            <a:endParaRPr lang="en-US" altLang="ko-KR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7873">
            <a:off x="3680386" y="3973443"/>
            <a:ext cx="3705662" cy="324245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77395" y="3235910"/>
            <a:ext cx="6044741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000" b="1" dirty="0" smtClean="0">
                <a:solidFill>
                  <a:srgbClr val="FFCD2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모두 싸인 </a:t>
            </a:r>
            <a:r>
              <a:rPr lang="ko-KR" altLang="en-US" sz="5000" b="1" dirty="0" err="1" smtClean="0">
                <a:solidFill>
                  <a:srgbClr val="FFCD2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소담소담</a:t>
            </a:r>
            <a:r>
              <a:rPr lang="ko-KR" altLang="en-US" sz="5000" b="1" dirty="0" smtClean="0">
                <a:solidFill>
                  <a:srgbClr val="FFCD2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en-US" altLang="ko-KR" sz="5000" b="1" dirty="0" smtClean="0">
              <a:solidFill>
                <a:srgbClr val="FFCD2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/>
            <a:endParaRPr lang="en-US" altLang="ko-KR" sz="36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/>
            <a:r>
              <a:rPr lang="ko-KR" altLang="en-US" sz="36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엄근진</a:t>
            </a:r>
            <a:r>
              <a:rPr lang="ko-KR" altLang="en-US" sz="3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en-US" altLang="ko-KR" sz="3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+ DEEP</a:t>
            </a:r>
            <a:r>
              <a:rPr lang="ko-KR" altLang="en-US" sz="3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한 고민을 위한</a:t>
            </a:r>
            <a:endParaRPr lang="en-US" altLang="ko-KR" sz="36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/>
            <a:r>
              <a:rPr lang="ko-KR" altLang="en-US" sz="3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이영준 대표와의</a:t>
            </a:r>
            <a:endParaRPr lang="en-US" altLang="ko-KR" sz="36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/>
            <a:endParaRPr lang="en-US" altLang="ko-KR" sz="36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/>
            <a:r>
              <a:rPr lang="ko-KR" altLang="en-US" sz="3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         면담 시간 </a:t>
            </a:r>
            <a:endParaRPr lang="en-US" altLang="ko-KR" sz="36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 rot="20727785">
            <a:off x="2687846" y="5829492"/>
            <a:ext cx="194957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srgbClr val="303948"/>
                </a:solidFill>
                <a:latin typeface="인터파크고딕 B" panose="02000000000000000000" pitchFamily="2" charset="-127"/>
                <a:ea typeface="인터파크고딕 B" panose="02000000000000000000" pitchFamily="2" charset="-127"/>
              </a:rPr>
              <a:t>비공식적</a:t>
            </a:r>
            <a:r>
              <a:rPr lang="ko-KR" altLang="en-US" sz="3400" dirty="0" smtClean="0">
                <a:solidFill>
                  <a:srgbClr val="303948"/>
                </a:solidFill>
                <a:latin typeface="인터파크고딕 B" panose="02000000000000000000" pitchFamily="2" charset="-127"/>
                <a:ea typeface="인터파크고딕 B" panose="02000000000000000000" pitchFamily="2" charset="-127"/>
              </a:rPr>
              <a:t> </a:t>
            </a:r>
            <a:endParaRPr lang="ko-KR" altLang="en-US" sz="3400" dirty="0">
              <a:solidFill>
                <a:srgbClr val="303948"/>
              </a:solidFill>
              <a:latin typeface="인터파크고딕 B" panose="02000000000000000000" pitchFamily="2" charset="-127"/>
              <a:ea typeface="인터파크고딕 B" panose="02000000000000000000" pitchFamily="2" charset="-127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31510">
            <a:off x="3832509" y="6012611"/>
            <a:ext cx="607479" cy="60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24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</TotalTime>
  <Words>385</Words>
  <Application>Microsoft Office PowerPoint</Application>
  <PresentationFormat>사용자 지정</PresentationFormat>
  <Paragraphs>100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20" baseType="lpstr">
      <vt:lpstr>나눔고딕 ExtraBold</vt:lpstr>
      <vt:lpstr>나눔바른고딕</vt:lpstr>
      <vt:lpstr>맑은 고딕</vt:lpstr>
      <vt:lpstr>배달의민족 도현</vt:lpstr>
      <vt:lpstr>인터파크고딕 B</vt:lpstr>
      <vt:lpstr>Arial</vt:lpstr>
      <vt:lpstr>Calibri</vt:lpstr>
      <vt:lpstr>Calibri Light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kimty</dc:creator>
  <cp:lastModifiedBy>kimty</cp:lastModifiedBy>
  <cp:revision>159</cp:revision>
  <dcterms:created xsi:type="dcterms:W3CDTF">2019-05-03T14:43:23Z</dcterms:created>
  <dcterms:modified xsi:type="dcterms:W3CDTF">2019-05-08T12:01:36Z</dcterms:modified>
</cp:coreProperties>
</file>