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3" r:id="rId3"/>
    <p:sldId id="271" r:id="rId4"/>
    <p:sldId id="270" r:id="rId5"/>
    <p:sldId id="257" r:id="rId6"/>
    <p:sldId id="259" r:id="rId7"/>
    <p:sldId id="262" r:id="rId8"/>
    <p:sldId id="261" r:id="rId9"/>
    <p:sldId id="260" r:id="rId10"/>
    <p:sldId id="269" r:id="rId11"/>
    <p:sldId id="258" r:id="rId12"/>
    <p:sldId id="272" r:id="rId13"/>
    <p:sldId id="268" r:id="rId14"/>
  </p:sldIdLst>
  <p:sldSz cx="9144000" cy="5143500" type="screen16x9"/>
  <p:notesSz cx="6858000" cy="9144000"/>
  <p:embeddedFontLst>
    <p:embeddedFont>
      <p:font typeface="맑은 고딕" pitchFamily="50" charset="-127"/>
      <p:regular r:id="rId16"/>
      <p:bold r:id="rId17"/>
    </p:embeddedFont>
    <p:embeddedFont>
      <p:font typeface="a시월구일3" pitchFamily="18" charset="-127"/>
      <p:regular r:id="rId18"/>
    </p:embeddedFont>
    <p:embeddedFont>
      <p:font typeface="a시월구일1" pitchFamily="18" charset="-127"/>
      <p:regular r:id="rId19"/>
    </p:embeddedFont>
    <p:embeddedFont>
      <p:font typeface="Baskerville Old Face" pitchFamily="18" charset="0"/>
      <p:regular r:id="rId20"/>
    </p:embeddedFont>
    <p:embeddedFont>
      <p:font typeface="Microsoft JhengHei UI Light" pitchFamily="50" charset="-127"/>
      <p:regular r:id="rId21"/>
    </p:embeddedFont>
    <p:embeddedFont>
      <p:font typeface="Elephant" pitchFamily="18" charset="0"/>
      <p:regular r:id="rId22"/>
      <p:italic r:id="rId23"/>
    </p:embeddedFont>
    <p:embeddedFont>
      <p:font typeface="a시월구일2" pitchFamily="18" charset="-127"/>
      <p:regular r:id="rId24"/>
    </p:embeddedFont>
    <p:embeddedFont>
      <p:font typeface="바른바탕2 M" charset="-127"/>
      <p:regular r:id="rId25"/>
    </p:embeddedFont>
    <p:embeddedFont>
      <p:font typeface="a시월구일4" pitchFamily="18" charset="-127"/>
      <p:regular r:id="rId26"/>
    </p:embeddedFont>
    <p:embeddedFont>
      <p:font typeface="Valken"/>
      <p:regular r:id="rId2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3450"/>
    <a:srgbClr val="2E3949"/>
    <a:srgbClr val="E4E4E4"/>
    <a:srgbClr val="EAEAEA"/>
    <a:srgbClr val="F9536B"/>
    <a:srgbClr val="E1338A"/>
    <a:srgbClr val="B507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508" autoAdjust="0"/>
    <p:restoredTop sz="91811" autoAdjust="0"/>
  </p:normalViewPr>
  <p:slideViewPr>
    <p:cSldViewPr>
      <p:cViewPr>
        <p:scale>
          <a:sx n="364" d="100"/>
          <a:sy n="364" d="100"/>
        </p:scale>
        <p:origin x="-72" y="7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1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ACB1E-40DC-46FC-A39F-4BF8E90906EF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FFE9C-D0FB-4824-B023-C99FD6D98D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625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FFE9C-D0FB-4824-B023-C99FD6D98D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7196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FFE9C-D0FB-4824-B023-C99FD6D98D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479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FFE9C-D0FB-4824-B023-C99FD6D98D44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1908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FFE9C-D0FB-4824-B023-C99FD6D98D4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7196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FFE9C-D0FB-4824-B023-C99FD6D98D4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B688E-1F63-4676-8E28-856817B079A3}" type="datetimeFigureOut">
              <a:rPr lang="ko-KR" altLang="en-US" smtClean="0"/>
              <a:pPr/>
              <a:t>2019-05-29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B2F7E-816C-48A3-9FB0-1F77E0BAAEB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E394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257" y="0"/>
            <a:ext cx="3651485" cy="51435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rgbClr val="F83450"/>
                </a:solidFill>
                <a:latin typeface="Elephant" pitchFamily="18" charset="0"/>
                <a:ea typeface="a시월구일3" pitchFamily="18" charset="-127"/>
              </a:rPr>
              <a:t>▶</a:t>
            </a:r>
            <a:r>
              <a:rPr lang="ko-KR" altLang="en-US" sz="2000" dirty="0" smtClean="0">
                <a:latin typeface="Elephant" pitchFamily="18" charset="0"/>
                <a:ea typeface="a시월구일3" pitchFamily="18" charset="-127"/>
              </a:rPr>
              <a:t> </a:t>
            </a:r>
            <a:r>
              <a:rPr lang="en-US" altLang="ko-KR" sz="2000" dirty="0" smtClean="0">
                <a:latin typeface="Elephant" pitchFamily="18" charset="0"/>
                <a:ea typeface="a시월구일3" pitchFamily="18" charset="-127"/>
              </a:rPr>
              <a:t>COOPERATION</a:t>
            </a:r>
            <a:endParaRPr lang="ko-KR" altLang="en-US" sz="2000" dirty="0">
              <a:latin typeface="Elephant" pitchFamily="18" charset="0"/>
              <a:ea typeface="a시월구일3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1740" y="3795886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a시월구일2" pitchFamily="18" charset="-127"/>
                <a:ea typeface="a시월구일2" pitchFamily="18" charset="-127"/>
              </a:rPr>
              <a:t> </a:t>
            </a:r>
            <a:r>
              <a:rPr lang="ko-KR" altLang="en-US" dirty="0" smtClean="0">
                <a:latin typeface="바른바탕2 M" pitchFamily="2" charset="-127"/>
                <a:ea typeface="바른바탕2 M" pitchFamily="2" charset="-127"/>
              </a:rPr>
              <a:t>모임문화 </a:t>
            </a:r>
            <a:r>
              <a:rPr lang="ko-KR" altLang="en-US" dirty="0">
                <a:latin typeface="바른바탕2 M" pitchFamily="2" charset="-127"/>
                <a:ea typeface="바른바탕2 M" pitchFamily="2" charset="-127"/>
              </a:rPr>
              <a:t>플랫폼 </a:t>
            </a:r>
            <a:endParaRPr lang="en-US" altLang="ko-KR" sz="2000" dirty="0" smtClean="0">
              <a:latin typeface="바른바탕2 M" pitchFamily="2" charset="-127"/>
              <a:ea typeface="바른바탕2 M" pitchFamily="2" charset="-127"/>
            </a:endParaRPr>
          </a:p>
          <a:p>
            <a:pPr algn="ctr"/>
            <a:r>
              <a:rPr lang="en-US" altLang="ko-KR" sz="2000" b="1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 ONOFFMIX</a:t>
            </a:r>
            <a:r>
              <a:rPr lang="en-US" altLang="ko-KR" sz="2000" dirty="0">
                <a:latin typeface="a시월구일2" pitchFamily="18" charset="-127"/>
                <a:ea typeface="a시월구일2" pitchFamily="18" charset="-127"/>
              </a:rPr>
              <a:t> </a:t>
            </a:r>
            <a:endParaRPr lang="ko-KR" altLang="en-US" sz="2000" dirty="0">
              <a:latin typeface="a시월구일2" pitchFamily="18" charset="-127"/>
              <a:ea typeface="a시월구일2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t="5604" r="5484" b="6771"/>
          <a:stretch/>
        </p:blipFill>
        <p:spPr>
          <a:xfrm>
            <a:off x="3324785" y="1203598"/>
            <a:ext cx="2494429" cy="2460813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0" y="1635646"/>
            <a:ext cx="9144000" cy="35078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843808" y="561313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a시월구일3" pitchFamily="18" charset="-127"/>
                <a:ea typeface="a시월구일3" pitchFamily="18" charset="-127"/>
              </a:rPr>
              <a:t>주의사</a:t>
            </a:r>
            <a:r>
              <a:rPr lang="ko-KR" altLang="en-US" sz="3600" dirty="0">
                <a:latin typeface="a시월구일3" pitchFamily="18" charset="-127"/>
                <a:ea typeface="a시월구일3" pitchFamily="18" charset="-127"/>
              </a:rPr>
              <a:t>항</a:t>
            </a:r>
          </a:p>
        </p:txBody>
      </p:sp>
      <p:pic>
        <p:nvPicPr>
          <p:cNvPr id="11" name="그림 10" descr="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3933" y="2131492"/>
            <a:ext cx="1733294" cy="1593730"/>
          </a:xfrm>
          <a:prstGeom prst="rect">
            <a:avLst/>
          </a:prstGeom>
        </p:spPr>
      </p:pic>
      <p:pic>
        <p:nvPicPr>
          <p:cNvPr id="12" name="그림 11" descr="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0436" y="2115003"/>
            <a:ext cx="1241106" cy="1584176"/>
          </a:xfrm>
          <a:prstGeom prst="rect">
            <a:avLst/>
          </a:prstGeom>
        </p:spPr>
      </p:pic>
      <p:pic>
        <p:nvPicPr>
          <p:cNvPr id="13" name="그림 12" descr="4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8549" y="2181859"/>
            <a:ext cx="1391999" cy="1365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15616" y="379588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a시월구일2" pitchFamily="18" charset="-127"/>
                <a:ea typeface="a시월구일2" pitchFamily="18" charset="-127"/>
              </a:rPr>
              <a:t>이동 금지</a:t>
            </a:r>
            <a:endParaRPr lang="ko-KR" altLang="en-US" sz="2400" dirty="0">
              <a:latin typeface="a시월구일2" pitchFamily="18" charset="-127"/>
              <a:ea typeface="a시월구일2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3275" y="3838418"/>
            <a:ext cx="1908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a시월구일2" pitchFamily="18" charset="-127"/>
                <a:ea typeface="a시월구일2" pitchFamily="18" charset="-127"/>
              </a:rPr>
              <a:t>핸드폰 무음</a:t>
            </a:r>
            <a:endParaRPr lang="ko-KR" altLang="en-US" sz="2400" dirty="0">
              <a:latin typeface="a시월구일2" pitchFamily="18" charset="-127"/>
              <a:ea typeface="a시월구일2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93466" y="379588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a시월구일2" pitchFamily="18" charset="-127"/>
                <a:ea typeface="a시월구일2" pitchFamily="18" charset="-127"/>
              </a:rPr>
              <a:t>조용히 찍기</a:t>
            </a:r>
            <a:endParaRPr lang="ko-KR" altLang="en-US" sz="2400" dirty="0">
              <a:latin typeface="a시월구일2" pitchFamily="18" charset="-127"/>
              <a:ea typeface="a시월구일2" pitchFamily="18" charset="-127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E394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257" y="0"/>
            <a:ext cx="365148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353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 descr="ㄴㅇㄹㅇㄴㄹ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8585" y="330130"/>
            <a:ext cx="1826830" cy="2571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27684" y="2928026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우리가 만든 강연이 </a:t>
            </a:r>
            <a:endParaRPr lang="en-US" altLang="ko-KR" sz="1400" dirty="0" smtClean="0">
              <a:solidFill>
                <a:srgbClr val="F83450"/>
              </a:solidFill>
              <a:latin typeface="바른바탕2 M" pitchFamily="2" charset="-127"/>
              <a:ea typeface="바른바탕2 M" pitchFamily="2" charset="-127"/>
            </a:endParaRPr>
          </a:p>
          <a:p>
            <a:pPr algn="ctr"/>
            <a:r>
              <a:rPr lang="ko-KR" altLang="en-US" sz="1400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세상을</a:t>
            </a:r>
            <a:r>
              <a:rPr lang="en-US" altLang="ko-KR" sz="1400" dirty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 </a:t>
            </a:r>
            <a:r>
              <a:rPr lang="ko-KR" altLang="en-US" sz="1400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변화시키는 힘이 되었으면 좋겠습니다</a:t>
            </a:r>
            <a:r>
              <a:rPr lang="en-US" altLang="ko-KR" sz="1400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.</a:t>
            </a:r>
            <a:endParaRPr lang="ko-KR" altLang="en-US" sz="1400" dirty="0">
              <a:solidFill>
                <a:srgbClr val="F83450"/>
              </a:solidFill>
              <a:latin typeface="바른바탕2 M" pitchFamily="2" charset="-127"/>
              <a:ea typeface="바른바탕2 M" pitchFamily="2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3868" y="3651870"/>
            <a:ext cx="2376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Phone         </a:t>
            </a:r>
            <a:r>
              <a:rPr lang="ko-KR" altLang="en-US" sz="1100" b="1" dirty="0" smtClean="0">
                <a:solidFill>
                  <a:schemeClr val="bg1">
                    <a:lumMod val="50000"/>
                  </a:schemeClr>
                </a:solidFill>
                <a:latin typeface="a시월구일1" pitchFamily="18" charset="-127"/>
                <a:ea typeface="a시월구일1" pitchFamily="18" charset="-127"/>
              </a:rPr>
              <a:t>│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 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010 - 9655 - 7819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Homepage</a:t>
            </a:r>
            <a:r>
              <a:rPr lang="ko-KR" altLang="en-US" sz="1100" dirty="0">
                <a:latin typeface="a시월구일1" pitchFamily="18" charset="-127"/>
                <a:ea typeface="a시월구일1" pitchFamily="18" charset="-127"/>
              </a:rPr>
              <a:t> 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  </a:t>
            </a:r>
            <a:r>
              <a:rPr lang="ko-KR" altLang="en-US" sz="1100" b="1" dirty="0" smtClean="0">
                <a:solidFill>
                  <a:schemeClr val="bg1">
                    <a:lumMod val="50000"/>
                  </a:schemeClr>
                </a:solidFill>
                <a:latin typeface="a시월구일1" pitchFamily="18" charset="-127"/>
                <a:ea typeface="a시월구일1" pitchFamily="18" charset="-127"/>
              </a:rPr>
              <a:t>│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 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www.bssg.kr</a:t>
            </a:r>
          </a:p>
          <a:p>
            <a:pPr>
              <a:lnSpc>
                <a:spcPct val="150000"/>
              </a:lnSpc>
            </a:pPr>
            <a:r>
              <a:rPr lang="en-US" altLang="ko-KR" sz="1100" dirty="0" err="1" smtClean="0">
                <a:latin typeface="a시월구일1" pitchFamily="18" charset="-127"/>
                <a:ea typeface="a시월구일1" pitchFamily="18" charset="-127"/>
              </a:rPr>
              <a:t>Instagram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   </a:t>
            </a:r>
            <a:r>
              <a:rPr lang="ko-KR" altLang="en-US" sz="1100" b="1" dirty="0" smtClean="0">
                <a:solidFill>
                  <a:schemeClr val="bg1">
                    <a:lumMod val="50000"/>
                  </a:schemeClr>
                </a:solidFill>
                <a:latin typeface="a시월구일1" pitchFamily="18" charset="-127"/>
                <a:ea typeface="a시월구일1" pitchFamily="18" charset="-127"/>
              </a:rPr>
              <a:t>│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 @</a:t>
            </a:r>
            <a:r>
              <a:rPr lang="en-US" altLang="ko-KR" sz="1100" dirty="0" err="1" smtClean="0">
                <a:latin typeface="a시월구일1" pitchFamily="18" charset="-127"/>
                <a:ea typeface="a시월구일1" pitchFamily="18" charset="-127"/>
              </a:rPr>
              <a:t>bssg_official</a:t>
            </a:r>
            <a:endParaRPr lang="en-US" altLang="ko-KR" sz="110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Facebook    </a:t>
            </a:r>
            <a:r>
              <a:rPr lang="ko-KR" altLang="en-US" sz="1100" b="1" dirty="0" smtClean="0">
                <a:solidFill>
                  <a:schemeClr val="bg1">
                    <a:lumMod val="50000"/>
                  </a:schemeClr>
                </a:solidFill>
                <a:latin typeface="a시월구일1" pitchFamily="18" charset="-127"/>
                <a:ea typeface="a시월구일1" pitchFamily="18" charset="-127"/>
              </a:rPr>
              <a:t>│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 불쏘시개</a:t>
            </a:r>
            <a:endParaRPr lang="en-US" altLang="ko-KR" sz="1100" dirty="0">
              <a:latin typeface="a시월구일1" pitchFamily="18" charset="-127"/>
              <a:ea typeface="a시월구일1" pitchFamily="18" charset="-127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rgbClr val="F83450"/>
                </a:solidFill>
                <a:latin typeface="a시월구일2" pitchFamily="18" charset="-127"/>
                <a:ea typeface="a시월구일2" pitchFamily="18" charset="-127"/>
              </a:rPr>
              <a:t>▶</a:t>
            </a:r>
            <a:r>
              <a:rPr lang="ko-KR" altLang="en-US" sz="2000" b="1" dirty="0" smtClean="0">
                <a:latin typeface="a시월구일2" pitchFamily="18" charset="-127"/>
                <a:ea typeface="a시월구일2" pitchFamily="18" charset="-127"/>
              </a:rPr>
              <a:t> </a:t>
            </a:r>
            <a:r>
              <a:rPr lang="en-US" altLang="ko-KR" sz="2000" b="1" dirty="0" smtClean="0">
                <a:latin typeface="a시월구일2" pitchFamily="18" charset="-127"/>
                <a:ea typeface="a시월구일2" pitchFamily="18" charset="-127"/>
              </a:rPr>
              <a:t>2</a:t>
            </a:r>
            <a:r>
              <a:rPr lang="ko-KR" altLang="en-US" sz="2000" b="1" dirty="0" smtClean="0">
                <a:latin typeface="a시월구일2" pitchFamily="18" charset="-127"/>
                <a:ea typeface="a시월구일2" pitchFamily="18" charset="-127"/>
              </a:rPr>
              <a:t>부 토크콘서트</a:t>
            </a:r>
            <a:r>
              <a:rPr lang="en-US" altLang="ko-KR" sz="2000" b="1" dirty="0" smtClean="0">
                <a:latin typeface="a시월구일2" pitchFamily="18" charset="-127"/>
                <a:ea typeface="a시월구일2" pitchFamily="18" charset="-127"/>
              </a:rPr>
              <a:t>(Q&amp;A)</a:t>
            </a:r>
            <a:endParaRPr lang="ko-KR" altLang="en-US" sz="2000" b="1" dirty="0">
              <a:latin typeface="a시월구일2" pitchFamily="18" charset="-127"/>
              <a:ea typeface="a시월구일2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0" y="915566"/>
            <a:ext cx="9144000" cy="42279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727684" y="2838088"/>
            <a:ext cx="1836204" cy="113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b="1" dirty="0" err="1" smtClean="0">
                <a:latin typeface="a시월구일1" pitchFamily="18" charset="-127"/>
                <a:ea typeface="a시월구일1" pitchFamily="18" charset="-127"/>
              </a:rPr>
              <a:t>포스트잇</a:t>
            </a:r>
            <a:r>
              <a:rPr lang="ko-KR" altLang="en-US" sz="2000" dirty="0" err="1" smtClean="0">
                <a:latin typeface="a시월구일1" pitchFamily="18" charset="-127"/>
                <a:ea typeface="a시월구일1" pitchFamily="18" charset="-127"/>
              </a:rPr>
              <a:t>에</a:t>
            </a:r>
            <a:r>
              <a:rPr lang="ko-KR" altLang="en-US" sz="2000" dirty="0" smtClean="0">
                <a:latin typeface="a시월구일1" pitchFamily="18" charset="-127"/>
                <a:ea typeface="a시월구일1" pitchFamily="18" charset="-127"/>
              </a:rPr>
              <a:t> </a:t>
            </a:r>
            <a:r>
              <a:rPr lang="ko-KR" altLang="en-US" sz="2400" dirty="0" smtClean="0">
                <a:latin typeface="a시월구일1" pitchFamily="18" charset="-127"/>
                <a:ea typeface="a시월구일1" pitchFamily="18" charset="-127"/>
              </a:rPr>
              <a:t>질문 작성</a:t>
            </a:r>
            <a:endParaRPr lang="ko-KR" altLang="en-US" sz="2400" dirty="0">
              <a:latin typeface="a시월구일1" pitchFamily="18" charset="-127"/>
              <a:ea typeface="a시월구일1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311819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latin typeface="a시월구일1" pitchFamily="18" charset="-127"/>
                <a:ea typeface="a시월구일1" pitchFamily="18" charset="-127"/>
              </a:rPr>
              <a:t>칠판</a:t>
            </a:r>
            <a:r>
              <a:rPr lang="ko-KR" altLang="en-US" sz="2000" dirty="0" smtClean="0">
                <a:latin typeface="a시월구일1" pitchFamily="18" charset="-127"/>
                <a:ea typeface="a시월구일1" pitchFamily="18" charset="-127"/>
              </a:rPr>
              <a:t>에 </a:t>
            </a:r>
            <a:r>
              <a:rPr lang="ko-KR" altLang="en-US" sz="2400" dirty="0" smtClean="0">
                <a:latin typeface="a시월구일1" pitchFamily="18" charset="-127"/>
                <a:ea typeface="a시월구일1" pitchFamily="18" charset="-127"/>
              </a:rPr>
              <a:t>부착</a:t>
            </a:r>
            <a:endParaRPr lang="ko-KR" altLang="en-US" sz="2400" dirty="0">
              <a:latin typeface="a시월구일1" pitchFamily="18" charset="-127"/>
              <a:ea typeface="a시월구일1" pitchFamily="18" charset="-127"/>
            </a:endParaRPr>
          </a:p>
        </p:txBody>
      </p:sp>
      <p:sp>
        <p:nvSpPr>
          <p:cNvPr id="9" name="오른쪽 화살표 8"/>
          <p:cNvSpPr/>
          <p:nvPr/>
        </p:nvSpPr>
        <p:spPr>
          <a:xfrm>
            <a:off x="4067944" y="3161322"/>
            <a:ext cx="1008112" cy="489228"/>
          </a:xfrm>
          <a:prstGeom prst="rightArrow">
            <a:avLst/>
          </a:prstGeom>
          <a:solidFill>
            <a:srgbClr val="F83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83450"/>
              </a:solidFill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6" y="1419622"/>
            <a:ext cx="1296144" cy="129614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120" y="1645630"/>
            <a:ext cx="1214152" cy="12141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63625" y="199568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a시월구일1" pitchFamily="18" charset="-127"/>
                <a:ea typeface="a시월구일1" pitchFamily="18" charset="-127"/>
              </a:rPr>
              <a:t>쉬는 시간</a:t>
            </a:r>
            <a:endParaRPr lang="ko-KR" altLang="en-US" dirty="0">
              <a:latin typeface="a시월구일1" pitchFamily="18" charset="-127"/>
              <a:ea typeface="a시월구일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688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15566"/>
            <a:ext cx="9144000" cy="42279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rgbClr val="F83450"/>
                </a:solidFill>
                <a:latin typeface="a시월구일2" pitchFamily="18" charset="-127"/>
                <a:ea typeface="a시월구일2" pitchFamily="18" charset="-127"/>
              </a:rPr>
              <a:t>▶</a:t>
            </a:r>
            <a:r>
              <a:rPr lang="ko-KR" altLang="en-US" sz="2000" b="1" dirty="0" smtClean="0">
                <a:latin typeface="a시월구일2" pitchFamily="18" charset="-127"/>
                <a:ea typeface="a시월구일2" pitchFamily="18" charset="-127"/>
              </a:rPr>
              <a:t> 강연 설문조사</a:t>
            </a:r>
            <a:endParaRPr lang="ko-KR" altLang="en-US" sz="2000" b="1" dirty="0">
              <a:latin typeface="a시월구일2" pitchFamily="18" charset="-127"/>
              <a:ea typeface="a시월구일2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3600082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latin typeface="a시월구일1" pitchFamily="18" charset="-127"/>
                <a:ea typeface="a시월구일1" pitchFamily="18" charset="-127"/>
              </a:rPr>
              <a:t>작성하신 설문지는 </a:t>
            </a:r>
            <a:r>
              <a:rPr lang="ko-KR" altLang="en-US" sz="2400" b="1" u="sng" dirty="0" smtClean="0">
                <a:solidFill>
                  <a:srgbClr val="F83450"/>
                </a:solidFill>
                <a:latin typeface="a시월구일1" pitchFamily="18" charset="-127"/>
                <a:ea typeface="a시월구일1" pitchFamily="18" charset="-127"/>
              </a:rPr>
              <a:t>퇴장 시 제출</a:t>
            </a:r>
            <a:r>
              <a:rPr lang="ko-KR" altLang="en-US" sz="2400" b="1" dirty="0" smtClean="0">
                <a:latin typeface="a시월구일1" pitchFamily="18" charset="-127"/>
                <a:ea typeface="a시월구일1" pitchFamily="18" charset="-127"/>
              </a:rPr>
              <a:t>해주시기 바랍니다</a:t>
            </a:r>
            <a:r>
              <a:rPr lang="en-US" altLang="ko-KR" sz="2400" b="1" dirty="0" smtClean="0">
                <a:latin typeface="a시월구일1" pitchFamily="18" charset="-127"/>
                <a:ea typeface="a시월구일1" pitchFamily="18" charset="-127"/>
              </a:rPr>
              <a:t>.</a:t>
            </a:r>
            <a:endParaRPr lang="ko-KR" altLang="en-US" sz="2400" b="1" dirty="0">
              <a:latin typeface="a시월구일1" pitchFamily="18" charset="-127"/>
              <a:ea typeface="a시월구일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79052"/>
            <a:ext cx="1294388" cy="135788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63638"/>
            <a:ext cx="1490879" cy="16453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951415"/>
            <a:ext cx="342848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latin typeface="바른바탕2 M" pitchFamily="2" charset="-127"/>
                <a:ea typeface="바른바탕2 M" pitchFamily="2" charset="-127"/>
              </a:rPr>
              <a:t>더 새롭고 유익한 강연을 위해 </a:t>
            </a:r>
            <a:endParaRPr lang="en-US" altLang="ko-KR" dirty="0" smtClean="0">
              <a:latin typeface="바른바탕2 M" pitchFamily="2" charset="-127"/>
              <a:ea typeface="바른바탕2 M" pitchFamily="2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여러분의 소중한 의견</a:t>
            </a:r>
            <a:r>
              <a:rPr lang="ko-KR" altLang="en-US" dirty="0" smtClean="0">
                <a:latin typeface="바른바탕2 M" pitchFamily="2" charset="-127"/>
                <a:ea typeface="바른바탕2 M" pitchFamily="2" charset="-127"/>
              </a:rPr>
              <a:t>을 묻습니다</a:t>
            </a:r>
            <a:r>
              <a:rPr lang="en-US" altLang="ko-KR" dirty="0">
                <a:latin typeface="바른바탕2 M" pitchFamily="2" charset="-127"/>
                <a:ea typeface="바른바탕2 M" pitchFamily="2" charset="-127"/>
              </a:rPr>
              <a:t>!</a:t>
            </a:r>
            <a:r>
              <a:rPr lang="en-US" altLang="ko-KR" sz="2000" b="1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 </a:t>
            </a:r>
            <a:endParaRPr lang="ko-KR" altLang="en-US" sz="2000" dirty="0">
              <a:latin typeface="a시월구일2" pitchFamily="18" charset="-127"/>
              <a:ea typeface="a시월구일2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09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915566"/>
            <a:ext cx="9144000" cy="42279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rgbClr val="F83450"/>
                </a:solidFill>
                <a:latin typeface="a시월구일2" pitchFamily="18" charset="-127"/>
                <a:ea typeface="a시월구일2" pitchFamily="18" charset="-127"/>
              </a:rPr>
              <a:t>▶</a:t>
            </a:r>
            <a:r>
              <a:rPr lang="ko-KR" altLang="en-US" sz="2000" b="1" dirty="0" smtClean="0">
                <a:latin typeface="a시월구일2" pitchFamily="18" charset="-127"/>
                <a:ea typeface="a시월구일2" pitchFamily="18" charset="-127"/>
              </a:rPr>
              <a:t> 가치후불제</a:t>
            </a:r>
            <a:endParaRPr lang="ko-KR" altLang="en-US" sz="2000" b="1" dirty="0">
              <a:latin typeface="a시월구일2" pitchFamily="18" charset="-127"/>
              <a:ea typeface="a시월구일2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7654"/>
            <a:ext cx="3083653" cy="2048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6424" y="1923678"/>
            <a:ext cx="493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2400" b="1" dirty="0" smtClean="0">
                <a:latin typeface="a시월구일1" pitchFamily="18" charset="-127"/>
                <a:ea typeface="a시월구일1" pitchFamily="18" charset="-127"/>
              </a:rPr>
              <a:t>강연</a:t>
            </a:r>
            <a:r>
              <a:rPr lang="ko-KR" altLang="en-US" sz="2300" dirty="0" smtClean="0">
                <a:latin typeface="a시월구일1" pitchFamily="18" charset="-127"/>
                <a:ea typeface="a시월구일1" pitchFamily="18" charset="-127"/>
              </a:rPr>
              <a:t>에서 느꼈던 </a:t>
            </a:r>
            <a:r>
              <a:rPr lang="ko-KR" altLang="en-US" sz="2400" b="1" dirty="0" smtClean="0">
                <a:latin typeface="a시월구일1" pitchFamily="18" charset="-127"/>
                <a:ea typeface="a시월구일1" pitchFamily="18" charset="-127"/>
              </a:rPr>
              <a:t>가치와 감동</a:t>
            </a:r>
            <a:r>
              <a:rPr lang="ko-KR" altLang="en-US" sz="2300" dirty="0" smtClean="0">
                <a:latin typeface="a시월구일1" pitchFamily="18" charset="-127"/>
                <a:ea typeface="a시월구일1" pitchFamily="18" charset="-127"/>
              </a:rPr>
              <a:t>을</a:t>
            </a:r>
            <a:r>
              <a:rPr lang="ko-KR" altLang="en-US" sz="2400" dirty="0" smtClean="0">
                <a:latin typeface="a시월구일1" pitchFamily="18" charset="-127"/>
                <a:ea typeface="a시월구일1" pitchFamily="18" charset="-127"/>
              </a:rPr>
              <a:t> </a:t>
            </a:r>
            <a:endParaRPr lang="en-US" altLang="ko-KR" sz="2400" dirty="0" smtClean="0">
              <a:latin typeface="a시월구일1" pitchFamily="18" charset="-127"/>
              <a:ea typeface="a시월구일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400" b="1" spc="300" dirty="0" smtClean="0">
                <a:solidFill>
                  <a:srgbClr val="F83450"/>
                </a:solidFill>
                <a:latin typeface="a시월구일1" pitchFamily="18" charset="-127"/>
                <a:ea typeface="a시월구일1" pitchFamily="18" charset="-127"/>
              </a:rPr>
              <a:t>자유롭게 기부</a:t>
            </a:r>
            <a:r>
              <a:rPr lang="ko-KR" altLang="en-US" sz="2300" spc="300" dirty="0" smtClean="0">
                <a:latin typeface="a시월구일1" pitchFamily="18" charset="-127"/>
                <a:ea typeface="a시월구일1" pitchFamily="18" charset="-127"/>
              </a:rPr>
              <a:t>해주세요</a:t>
            </a:r>
            <a:r>
              <a:rPr lang="en-US" altLang="ko-KR" sz="2300" spc="300" dirty="0" smtClean="0">
                <a:latin typeface="a시월구일1" pitchFamily="18" charset="-127"/>
                <a:ea typeface="a시월구일1" pitchFamily="18" charset="-127"/>
              </a:rPr>
              <a:t>!</a:t>
            </a:r>
            <a:endParaRPr lang="ko-KR" altLang="en-US" sz="2300" spc="300" dirty="0">
              <a:latin typeface="a시월구일1" pitchFamily="18" charset="-127"/>
              <a:ea typeface="a시월구일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39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787872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rgbClr val="F83450"/>
                </a:solidFill>
                <a:latin typeface="Valken" pitchFamily="2" charset="0"/>
              </a:rPr>
              <a:t>P</a:t>
            </a:r>
            <a:r>
              <a:rPr lang="en-US" altLang="ko-KR" sz="5400" dirty="0" smtClean="0">
                <a:latin typeface="Valken" pitchFamily="2" charset="0"/>
              </a:rPr>
              <a:t>ROFILE </a:t>
            </a:r>
            <a:r>
              <a:rPr lang="en-US" altLang="ko-KR" sz="5400" dirty="0" smtClean="0">
                <a:solidFill>
                  <a:srgbClr val="F83450"/>
                </a:solidFill>
                <a:latin typeface="Valken" pitchFamily="2" charset="0"/>
              </a:rPr>
              <a:t>O</a:t>
            </a:r>
            <a:r>
              <a:rPr lang="en-US" altLang="ko-KR" sz="5400" dirty="0" smtClean="0">
                <a:latin typeface="Valken" pitchFamily="2" charset="0"/>
              </a:rPr>
              <a:t>F </a:t>
            </a:r>
            <a:r>
              <a:rPr lang="en-US" altLang="ko-KR" sz="5400" dirty="0" smtClean="0">
                <a:solidFill>
                  <a:srgbClr val="F83450"/>
                </a:solidFill>
                <a:latin typeface="Valken" pitchFamily="2" charset="0"/>
              </a:rPr>
              <a:t>B</a:t>
            </a:r>
            <a:r>
              <a:rPr lang="en-US" altLang="ko-KR" sz="5400" dirty="0" smtClean="0">
                <a:latin typeface="Valken" pitchFamily="2" charset="0"/>
              </a:rPr>
              <a:t>SSG</a:t>
            </a:r>
            <a:endParaRPr lang="ko-KR" altLang="en-US" sz="5400" dirty="0">
              <a:latin typeface="Valken" pitchFamily="2" charset="0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2591780" y="2931790"/>
            <a:ext cx="3960440" cy="360040"/>
            <a:chOff x="2591780" y="2931790"/>
            <a:chExt cx="3960440" cy="360040"/>
          </a:xfrm>
        </p:grpSpPr>
        <p:sp>
          <p:nvSpPr>
            <p:cNvPr id="8" name="TextBox 7"/>
            <p:cNvSpPr txBox="1"/>
            <p:nvPr/>
          </p:nvSpPr>
          <p:spPr>
            <a:xfrm>
              <a:off x="2591780" y="2936636"/>
              <a:ext cx="3960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latin typeface="Microsoft JhengHei UI Light" pitchFamily="34" charset="-120"/>
                  <a:ea typeface="Microsoft JhengHei UI Light" pitchFamily="34" charset="-120"/>
                </a:rPr>
                <a:t>Thank you for joining us</a:t>
              </a:r>
              <a:endParaRPr lang="ko-KR" altLang="en-US" sz="1600" b="1" dirty="0">
                <a:latin typeface="Microsoft JhengHei UI Light" pitchFamily="34" charset="-120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627784" y="2931790"/>
              <a:ext cx="3888432" cy="360040"/>
            </a:xfrm>
            <a:prstGeom prst="rect">
              <a:avLst/>
            </a:prstGeom>
            <a:noFill/>
            <a:ln>
              <a:solidFill>
                <a:srgbClr val="F95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0" y="1635646"/>
            <a:ext cx="9144000" cy="35078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83717" y="333715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latin typeface="a시월구일3" pitchFamily="18" charset="-127"/>
                <a:ea typeface="a시월구일3" pitchFamily="18" charset="-127"/>
              </a:rPr>
              <a:t>불쏘시개</a:t>
            </a:r>
            <a:endParaRPr lang="ko-KR" altLang="en-US" sz="3600" dirty="0">
              <a:latin typeface="a시월구일3" pitchFamily="18" charset="-127"/>
              <a:ea typeface="a시월구일3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1094124"/>
            <a:ext cx="45365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F83450"/>
                </a:solidFill>
                <a:latin typeface="a시월구일1" pitchFamily="18" charset="-127"/>
                <a:ea typeface="a시월구일1" pitchFamily="18" charset="-127"/>
              </a:rPr>
              <a:t>당신의 열정에 화력을 더해줄</a:t>
            </a:r>
            <a:endParaRPr lang="ko-KR" altLang="en-US" sz="1600" dirty="0">
              <a:solidFill>
                <a:srgbClr val="F83450"/>
              </a:solidFill>
              <a:latin typeface="a시월구일1" pitchFamily="18" charset="-127"/>
              <a:ea typeface="a시월구일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889" y="1819771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a시월구일1" pitchFamily="18" charset="-127"/>
                <a:ea typeface="a시월구일1" pitchFamily="18" charset="-127"/>
              </a:rPr>
              <a:t>‘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불쏘시개</a:t>
            </a:r>
            <a:r>
              <a:rPr lang="en-US" altLang="ko-KR" sz="1200" dirty="0" smtClean="0">
                <a:latin typeface="a시월구일1" pitchFamily="18" charset="-127"/>
                <a:ea typeface="a시월구일1" pitchFamily="18" charset="-127"/>
              </a:rPr>
              <a:t>’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는 부산</a:t>
            </a:r>
            <a:r>
              <a:rPr lang="ko-KR" altLang="en-US" sz="1200" dirty="0" smtClean="0">
                <a:latin typeface="맑은 고딕"/>
                <a:ea typeface="맑은 고딕"/>
              </a:rPr>
              <a:t>〮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경남의 대학생들이 모여 강연을 기획하는 단체로서</a:t>
            </a:r>
            <a:endParaRPr lang="en-US" altLang="ko-KR" sz="120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일방적인 메시지 전달 위주의 강연 </a:t>
            </a:r>
            <a:r>
              <a:rPr lang="ko-KR" altLang="en-US" sz="1200" dirty="0" err="1" smtClean="0">
                <a:latin typeface="a시월구일1" pitchFamily="18" charset="-127"/>
                <a:ea typeface="a시월구일1" pitchFamily="18" charset="-127"/>
              </a:rPr>
              <a:t>콘텐츠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 방식에 벗어나</a:t>
            </a:r>
            <a:endParaRPr lang="en-US" altLang="ko-KR" sz="120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청년들의 고민을 풀어주는</a:t>
            </a:r>
            <a:r>
              <a:rPr lang="en-US" altLang="ko-KR" sz="120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200" dirty="0">
                <a:latin typeface="a시월구일1" pitchFamily="18" charset="-127"/>
                <a:ea typeface="a시월구일1" pitchFamily="18" charset="-127"/>
              </a:rPr>
              <a:t>나아가 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모두의 열정에 </a:t>
            </a:r>
            <a:r>
              <a:rPr lang="ko-KR" altLang="en-US" sz="1200" dirty="0">
                <a:latin typeface="a시월구일1" pitchFamily="18" charset="-127"/>
                <a:ea typeface="a시월구일1" pitchFamily="18" charset="-127"/>
              </a:rPr>
              <a:t>화력을 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더해주는 </a:t>
            </a:r>
            <a:r>
              <a:rPr lang="ko-KR" altLang="en-US" sz="1200" dirty="0">
                <a:latin typeface="a시월구일1" pitchFamily="18" charset="-127"/>
                <a:ea typeface="a시월구일1" pitchFamily="18" charset="-127"/>
              </a:rPr>
              <a:t>공감형태의 </a:t>
            </a:r>
            <a:r>
              <a:rPr lang="ko-KR" altLang="en-US" sz="1200" dirty="0" smtClean="0">
                <a:latin typeface="a시월구일1" pitchFamily="18" charset="-127"/>
                <a:ea typeface="a시월구일1" pitchFamily="18" charset="-127"/>
              </a:rPr>
              <a:t>소통강연을 만듭니다</a:t>
            </a:r>
            <a:r>
              <a:rPr lang="en-US" altLang="ko-KR" sz="1200" dirty="0" smtClean="0">
                <a:latin typeface="a시월구일1" pitchFamily="18" charset="-127"/>
                <a:ea typeface="a시월구일1" pitchFamily="18" charset="-127"/>
              </a:rPr>
              <a:t>.</a:t>
            </a:r>
            <a:endParaRPr lang="ko-KR" altLang="en-US" sz="1200" dirty="0">
              <a:latin typeface="a시월구일1" pitchFamily="18" charset="-127"/>
              <a:ea typeface="a시월구일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887" y="3435846"/>
            <a:ext cx="592948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단 체 명   │ 불 </a:t>
            </a:r>
            <a:r>
              <a:rPr lang="ko-KR" altLang="en-US" sz="1050" dirty="0" err="1" smtClean="0">
                <a:latin typeface="a시월구일1" pitchFamily="18" charset="-127"/>
                <a:ea typeface="a시월구일1" pitchFamily="18" charset="-127"/>
              </a:rPr>
              <a:t>쏘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 시 개</a:t>
            </a:r>
            <a:endParaRPr lang="en-US" altLang="ko-KR" sz="105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대 표 자   │ 김 태 연</a:t>
            </a:r>
            <a:endParaRPr lang="en-US" altLang="ko-KR" sz="105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조 직 도   │ 기 획 팀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마 </a:t>
            </a:r>
            <a:r>
              <a:rPr lang="ko-KR" altLang="en-US" sz="1050" dirty="0" err="1" smtClean="0">
                <a:latin typeface="a시월구일1" pitchFamily="18" charset="-127"/>
                <a:ea typeface="a시월구일1" pitchFamily="18" charset="-127"/>
              </a:rPr>
              <a:t>케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 </a:t>
            </a:r>
            <a:r>
              <a:rPr lang="ko-KR" altLang="en-US" sz="1050" dirty="0" err="1" smtClean="0">
                <a:latin typeface="a시월구일1" pitchFamily="18" charset="-127"/>
                <a:ea typeface="a시월구일1" pitchFamily="18" charset="-127"/>
              </a:rPr>
              <a:t>팅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 팀</a:t>
            </a:r>
            <a:endParaRPr lang="en-US" altLang="ko-KR" sz="105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팀     원   │ 김 태 연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 김 지 윤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박 현 근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배 유 진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이 현 지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장 현 아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정 지 호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, 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조 은</a:t>
            </a:r>
            <a:endParaRPr lang="en-US" altLang="ko-KR" sz="1050" dirty="0" smtClean="0">
              <a:latin typeface="a시월구일1" pitchFamily="18" charset="-127"/>
              <a:ea typeface="a시월구일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홈페이지  │ 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www.bssg.kr</a:t>
            </a:r>
          </a:p>
          <a:p>
            <a:pPr>
              <a:lnSpc>
                <a:spcPct val="150000"/>
              </a:lnSpc>
            </a:pP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대표번호  │ </a:t>
            </a:r>
            <a:r>
              <a:rPr lang="en-US" altLang="ko-KR" sz="1050" dirty="0" smtClean="0">
                <a:latin typeface="a시월구일1" pitchFamily="18" charset="-127"/>
                <a:ea typeface="a시월구일1" pitchFamily="18" charset="-127"/>
              </a:rPr>
              <a:t>010-9655-7819</a:t>
            </a:r>
            <a:r>
              <a:rPr lang="ko-KR" altLang="en-US" sz="1050" dirty="0" smtClean="0">
                <a:latin typeface="a시월구일1" pitchFamily="18" charset="-127"/>
                <a:ea typeface="a시월구일1" pitchFamily="18" charset="-127"/>
              </a:rPr>
              <a:t> </a:t>
            </a:r>
            <a:endParaRPr lang="ko-KR" altLang="en-US" sz="1050" dirty="0">
              <a:latin typeface="a시월구일1" pitchFamily="18" charset="-127"/>
              <a:ea typeface="a시월구일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0" b="26536"/>
          <a:stretch/>
        </p:blipFill>
        <p:spPr>
          <a:xfrm>
            <a:off x="251520" y="392145"/>
            <a:ext cx="920556" cy="52947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1" b="30327"/>
          <a:stretch/>
        </p:blipFill>
        <p:spPr>
          <a:xfrm>
            <a:off x="6633268" y="2715766"/>
            <a:ext cx="2510732" cy="234080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0" y="1635646"/>
            <a:ext cx="9144000" cy="35078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rgbClr val="F83450"/>
                </a:solidFill>
                <a:latin typeface="Elephant" pitchFamily="18" charset="0"/>
                <a:ea typeface="a시월구일3" pitchFamily="18" charset="-127"/>
              </a:rPr>
              <a:t>▶</a:t>
            </a:r>
            <a:r>
              <a:rPr lang="ko-KR" altLang="en-US" sz="2000" dirty="0" smtClean="0">
                <a:latin typeface="Elephant" pitchFamily="18" charset="0"/>
                <a:ea typeface="a시월구일3" pitchFamily="18" charset="-127"/>
              </a:rPr>
              <a:t> </a:t>
            </a:r>
            <a:r>
              <a:rPr lang="en-US" altLang="ko-KR" sz="2000" dirty="0" smtClean="0">
                <a:latin typeface="Elephant" pitchFamily="18" charset="0"/>
                <a:ea typeface="a시월구일3" pitchFamily="18" charset="-127"/>
              </a:rPr>
              <a:t>BSSG’s HISTORY</a:t>
            </a:r>
            <a:endParaRPr lang="ko-KR" altLang="en-US" sz="2000" dirty="0">
              <a:latin typeface="Elephant" pitchFamily="18" charset="0"/>
              <a:ea typeface="a시월구일3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0" y="771550"/>
            <a:ext cx="72008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문화와 강연 소외 지역인 부산</a:t>
            </a:r>
            <a:r>
              <a:rPr lang="ko-KR" altLang="en-US" sz="1100" dirty="0" smtClean="0">
                <a:latin typeface="맑은 고딕"/>
                <a:ea typeface="맑은 고딕"/>
              </a:rPr>
              <a:t>〮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경남 지역 대학생들을 위하여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,</a:t>
            </a:r>
          </a:p>
          <a:p>
            <a:pPr algn="r">
              <a:lnSpc>
                <a:spcPct val="150000"/>
              </a:lnSpc>
            </a:pP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불쏘시개는 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2014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년 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10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월 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28</a:t>
            </a:r>
            <a:r>
              <a:rPr lang="ko-KR" altLang="en-US" sz="1100" dirty="0" smtClean="0">
                <a:latin typeface="a시월구일1" pitchFamily="18" charset="-127"/>
                <a:ea typeface="a시월구일1" pitchFamily="18" charset="-127"/>
              </a:rPr>
              <a:t>일부터 지금까지 달리고 있습니다</a:t>
            </a:r>
            <a:r>
              <a:rPr lang="en-US" altLang="ko-KR" sz="1100" dirty="0" smtClean="0">
                <a:latin typeface="a시월구일1" pitchFamily="18" charset="-127"/>
                <a:ea typeface="a시월구일1" pitchFamily="18" charset="-127"/>
              </a:rPr>
              <a:t>.</a:t>
            </a:r>
          </a:p>
        </p:txBody>
      </p:sp>
      <p:grpSp>
        <p:nvGrpSpPr>
          <p:cNvPr id="2" name="그룹 24"/>
          <p:cNvGrpSpPr/>
          <p:nvPr/>
        </p:nvGrpSpPr>
        <p:grpSpPr>
          <a:xfrm>
            <a:off x="95389" y="2161909"/>
            <a:ext cx="9069877" cy="2002748"/>
            <a:chOff x="106022" y="2098111"/>
            <a:chExt cx="9069877" cy="2002748"/>
          </a:xfrm>
        </p:grpSpPr>
        <p:sp>
          <p:nvSpPr>
            <p:cNvPr id="11" name="TextBox 10"/>
            <p:cNvSpPr txBox="1"/>
            <p:nvPr/>
          </p:nvSpPr>
          <p:spPr>
            <a:xfrm>
              <a:off x="106022" y="2098111"/>
              <a:ext cx="18002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800" dirty="0" smtClean="0">
                  <a:solidFill>
                    <a:srgbClr val="F83450"/>
                  </a:solidFill>
                  <a:latin typeface="a시월구일3" pitchFamily="18" charset="-127"/>
                  <a:ea typeface="a시월구일3" pitchFamily="18" charset="-127"/>
                </a:rPr>
                <a:t>20</a:t>
              </a:r>
              <a:endParaRPr lang="ko-KR" altLang="en-US" sz="8800" dirty="0">
                <a:solidFill>
                  <a:srgbClr val="F83450"/>
                </a:solidFill>
                <a:latin typeface="a시월구일3" pitchFamily="18" charset="-127"/>
                <a:ea typeface="a시월구일3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782" y="2098111"/>
              <a:ext cx="334304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800" dirty="0" smtClean="0">
                  <a:solidFill>
                    <a:srgbClr val="F83450"/>
                  </a:solidFill>
                  <a:latin typeface="a시월구일3" pitchFamily="18" charset="-127"/>
                  <a:ea typeface="a시월구일3" pitchFamily="18" charset="-127"/>
                </a:rPr>
                <a:t>1373</a:t>
              </a:r>
              <a:endParaRPr lang="ko-KR" altLang="en-US" sz="8800" dirty="0">
                <a:solidFill>
                  <a:srgbClr val="F83450"/>
                </a:solidFill>
                <a:latin typeface="a시월구일3" pitchFamily="18" charset="-127"/>
                <a:ea typeface="a시월구일3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87837" y="2098111"/>
              <a:ext cx="158417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800" dirty="0" smtClean="0">
                  <a:solidFill>
                    <a:srgbClr val="F83450"/>
                  </a:solidFill>
                  <a:latin typeface="a시월구일3" pitchFamily="18" charset="-127"/>
                  <a:ea typeface="a시월구일3" pitchFamily="18" charset="-127"/>
                </a:rPr>
                <a:t>97</a:t>
              </a:r>
              <a:endParaRPr lang="ko-KR" altLang="en-US" sz="8800" dirty="0">
                <a:solidFill>
                  <a:srgbClr val="F83450"/>
                </a:solidFill>
                <a:latin typeface="a시월구일3" pitchFamily="18" charset="-127"/>
                <a:ea typeface="a시월구일3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14018" y="2098111"/>
              <a:ext cx="117954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800" dirty="0" smtClean="0">
                  <a:solidFill>
                    <a:srgbClr val="F83450"/>
                  </a:solidFill>
                  <a:latin typeface="a시월구일3" pitchFamily="18" charset="-127"/>
                  <a:ea typeface="a시월구일3" pitchFamily="18" charset="-127"/>
                </a:rPr>
                <a:t>6</a:t>
              </a:r>
              <a:endParaRPr lang="ko-KR" altLang="en-US" sz="8800" dirty="0">
                <a:solidFill>
                  <a:srgbClr val="F83450"/>
                </a:solidFill>
                <a:latin typeface="a시월구일3" pitchFamily="18" charset="-127"/>
                <a:ea typeface="a시월구일3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0038" y="3762305"/>
              <a:ext cx="15121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총 강연 횟수</a:t>
              </a:r>
              <a:endParaRPr lang="ko-KR" altLang="en-US" sz="1600" dirty="0">
                <a:latin typeface="a시월구일2" pitchFamily="18" charset="-127"/>
                <a:ea typeface="a시월구일2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56177" y="3762305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총 누적 청중 수 </a:t>
              </a:r>
              <a:r>
                <a:rPr lang="en-US" altLang="ko-KR" sz="1600" dirty="0" smtClean="0">
                  <a:latin typeface="a시월구일2" pitchFamily="18" charset="-127"/>
                  <a:ea typeface="a시월구일2" pitchFamily="18" charset="-127"/>
                </a:rPr>
                <a:t>(</a:t>
              </a:r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명</a:t>
              </a:r>
              <a:r>
                <a:rPr lang="en-US" altLang="ko-KR" sz="1600" dirty="0" smtClean="0">
                  <a:latin typeface="a시월구일2" pitchFamily="18" charset="-127"/>
                  <a:ea typeface="a시월구일2" pitchFamily="18" charset="-127"/>
                </a:rPr>
                <a:t>)</a:t>
              </a:r>
              <a:endParaRPr lang="ko-KR" altLang="en-US" sz="1600" dirty="0">
                <a:latin typeface="a시월구일2" pitchFamily="18" charset="-127"/>
                <a:ea typeface="a시월구일2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68511" y="3762305"/>
              <a:ext cx="1622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강연만족도 </a:t>
              </a:r>
              <a:r>
                <a:rPr lang="en-US" altLang="ko-KR" sz="1600" dirty="0" smtClean="0">
                  <a:latin typeface="a시월구일2" pitchFamily="18" charset="-127"/>
                  <a:ea typeface="a시월구일2" pitchFamily="18" charset="-127"/>
                </a:rPr>
                <a:t>(%)</a:t>
              </a:r>
              <a:endParaRPr lang="ko-KR" altLang="en-US" sz="1600" dirty="0">
                <a:latin typeface="a시월구일2" pitchFamily="18" charset="-127"/>
                <a:ea typeface="a시월구일2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31683" y="3762305"/>
              <a:ext cx="1944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활동기간 </a:t>
              </a:r>
              <a:r>
                <a:rPr lang="en-US" altLang="ko-KR" sz="1600" dirty="0" smtClean="0">
                  <a:latin typeface="a시월구일2" pitchFamily="18" charset="-127"/>
                  <a:ea typeface="a시월구일2" pitchFamily="18" charset="-127"/>
                </a:rPr>
                <a:t>(</a:t>
              </a:r>
              <a:r>
                <a:rPr lang="ko-KR" altLang="en-US" sz="1600" dirty="0" smtClean="0">
                  <a:latin typeface="a시월구일2" pitchFamily="18" charset="-127"/>
                  <a:ea typeface="a시월구일2" pitchFamily="18" charset="-127"/>
                </a:rPr>
                <a:t>년</a:t>
              </a:r>
              <a:r>
                <a:rPr lang="en-US" altLang="ko-KR" sz="1600" dirty="0" smtClean="0">
                  <a:latin typeface="a시월구일2" pitchFamily="18" charset="-127"/>
                  <a:ea typeface="a시월구일2" pitchFamily="18" charset="-127"/>
                </a:rPr>
                <a:t>)</a:t>
              </a:r>
              <a:endParaRPr lang="ko-KR" altLang="en-US" sz="1600" dirty="0">
                <a:latin typeface="a시월구일2" pitchFamily="18" charset="-127"/>
                <a:ea typeface="a시월구일2" pitchFamily="18" charset="-127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1635646"/>
            <a:ext cx="9144000" cy="35078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078760" y="744253"/>
            <a:ext cx="2789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0" i="1" dirty="0" smtClean="0">
                <a:solidFill>
                  <a:srgbClr val="F83450"/>
                </a:solidFill>
                <a:latin typeface="Baskerville Old Face" pitchFamily="18" charset="0"/>
              </a:rPr>
              <a:t>WHY</a:t>
            </a:r>
            <a:endParaRPr lang="ko-KR" altLang="en-US" sz="7200" i="1" dirty="0">
              <a:solidFill>
                <a:srgbClr val="F83450"/>
              </a:solidFill>
              <a:latin typeface="Baskerville Old Face" pitchFamily="18" charset="0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1886438" y="0"/>
            <a:ext cx="1389418" cy="1019473"/>
            <a:chOff x="1331640" y="0"/>
            <a:chExt cx="1389418" cy="1019473"/>
          </a:xfrm>
        </p:grpSpPr>
        <p:cxnSp>
          <p:nvCxnSpPr>
            <p:cNvPr id="20" name="직선 연결선 19"/>
            <p:cNvCxnSpPr/>
            <p:nvPr/>
          </p:nvCxnSpPr>
          <p:spPr>
            <a:xfrm>
              <a:off x="1331640" y="0"/>
              <a:ext cx="1368152" cy="987574"/>
            </a:xfrm>
            <a:prstGeom prst="line">
              <a:avLst/>
            </a:prstGeom>
            <a:ln>
              <a:solidFill>
                <a:srgbClr val="F834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타원 25"/>
            <p:cNvSpPr/>
            <p:nvPr/>
          </p:nvSpPr>
          <p:spPr>
            <a:xfrm>
              <a:off x="2649050" y="947465"/>
              <a:ext cx="72008" cy="72008"/>
            </a:xfrm>
            <a:prstGeom prst="ellipse">
              <a:avLst/>
            </a:prstGeom>
            <a:solidFill>
              <a:srgbClr val="F83450"/>
            </a:solidFill>
            <a:ln>
              <a:solidFill>
                <a:srgbClr val="F83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289653" y="1973155"/>
            <a:ext cx="250648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a시월구일4" pitchFamily="18" charset="-127"/>
                <a:ea typeface="a시월구일4" pitchFamily="18" charset="-127"/>
              </a:rPr>
              <a:t>왜</a:t>
            </a:r>
            <a:endParaRPr lang="en-US" altLang="ko-KR" sz="5400" dirty="0" smtClean="0">
              <a:latin typeface="a시월구일4" pitchFamily="18" charset="-127"/>
              <a:ea typeface="a시월구일4" pitchFamily="18" charset="-127"/>
            </a:endParaRPr>
          </a:p>
          <a:p>
            <a:pPr algn="ctr"/>
            <a:r>
              <a:rPr lang="ko-KR" altLang="en-US" sz="3600" dirty="0" smtClean="0">
                <a:latin typeface="a시월구일1" pitchFamily="18" charset="-127"/>
                <a:ea typeface="a시월구일1" pitchFamily="18" charset="-127"/>
              </a:rPr>
              <a:t>그걸</a:t>
            </a:r>
            <a:endParaRPr lang="en-US" altLang="ko-KR" sz="3600" dirty="0" smtClean="0">
              <a:latin typeface="a시월구일1" pitchFamily="18" charset="-127"/>
              <a:ea typeface="a시월구일1" pitchFamily="18" charset="-127"/>
            </a:endParaRPr>
          </a:p>
          <a:p>
            <a:pPr algn="ctr"/>
            <a:r>
              <a:rPr lang="ko-KR" altLang="en-US" sz="4400" dirty="0" smtClean="0">
                <a:latin typeface="a시월구일2" pitchFamily="18" charset="-127"/>
                <a:ea typeface="a시월구일2" pitchFamily="18" charset="-127"/>
              </a:rPr>
              <a:t>너희</a:t>
            </a:r>
            <a:r>
              <a:rPr lang="ko-KR" altLang="en-US" sz="3600" dirty="0" smtClean="0">
                <a:latin typeface="a시월구일1" pitchFamily="18" charset="-127"/>
                <a:ea typeface="a시월구일1" pitchFamily="18" charset="-127"/>
              </a:rPr>
              <a:t>들이</a:t>
            </a:r>
            <a:endParaRPr lang="en-US" altLang="ko-KR" sz="3600" dirty="0" smtClean="0">
              <a:latin typeface="a시월구일1" pitchFamily="18" charset="-127"/>
              <a:ea typeface="a시월구일1" pitchFamily="18" charset="-127"/>
            </a:endParaRPr>
          </a:p>
          <a:p>
            <a:pPr algn="ctr"/>
            <a:r>
              <a:rPr lang="ko-KR" altLang="en-US" sz="3600" dirty="0" smtClean="0">
                <a:latin typeface="a시월구일1" pitchFamily="18" charset="-127"/>
                <a:ea typeface="a시월구일1" pitchFamily="18" charset="-127"/>
              </a:rPr>
              <a:t>해</a:t>
            </a:r>
            <a:r>
              <a:rPr lang="en-US" altLang="ko-KR" sz="3600" dirty="0" smtClean="0">
                <a:latin typeface="a시월구일1" pitchFamily="18" charset="-127"/>
                <a:ea typeface="a시월구일1" pitchFamily="18" charset="-127"/>
              </a:rPr>
              <a:t>?</a:t>
            </a:r>
          </a:p>
        </p:txBody>
      </p:sp>
      <p:grpSp>
        <p:nvGrpSpPr>
          <p:cNvPr id="13" name="그룹 12"/>
          <p:cNvGrpSpPr/>
          <p:nvPr/>
        </p:nvGrpSpPr>
        <p:grpSpPr>
          <a:xfrm rot="10800000">
            <a:off x="5854347" y="1612679"/>
            <a:ext cx="1389418" cy="1019473"/>
            <a:chOff x="1331640" y="0"/>
            <a:chExt cx="1389418" cy="1019473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1331640" y="0"/>
              <a:ext cx="1368152" cy="987574"/>
            </a:xfrm>
            <a:prstGeom prst="line">
              <a:avLst/>
            </a:prstGeom>
            <a:ln>
              <a:solidFill>
                <a:srgbClr val="F834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타원 14"/>
            <p:cNvSpPr/>
            <p:nvPr/>
          </p:nvSpPr>
          <p:spPr>
            <a:xfrm>
              <a:off x="2649050" y="947465"/>
              <a:ext cx="72008" cy="72008"/>
            </a:xfrm>
            <a:prstGeom prst="ellipse">
              <a:avLst/>
            </a:prstGeom>
            <a:solidFill>
              <a:srgbClr val="F83450"/>
            </a:solidFill>
            <a:ln>
              <a:solidFill>
                <a:srgbClr val="F83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1520" y="267494"/>
            <a:ext cx="536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rgbClr val="F83450"/>
                </a:solidFill>
                <a:latin typeface="Elephant" pitchFamily="18" charset="0"/>
                <a:ea typeface="a시월구일3" pitchFamily="18" charset="-127"/>
              </a:rPr>
              <a:t>▶</a:t>
            </a:r>
            <a:r>
              <a:rPr lang="ko-KR" altLang="en-US" sz="2000" dirty="0" smtClean="0">
                <a:latin typeface="Elephant" pitchFamily="18" charset="0"/>
                <a:ea typeface="a시월구일3" pitchFamily="18" charset="-127"/>
              </a:rPr>
              <a:t> </a:t>
            </a:r>
            <a:r>
              <a:rPr lang="en-US" altLang="ko-KR" sz="2000" dirty="0" smtClean="0">
                <a:latin typeface="Elephant" pitchFamily="18" charset="0"/>
                <a:ea typeface="a시월구일3" pitchFamily="18" charset="-127"/>
              </a:rPr>
              <a:t>COOPERATION</a:t>
            </a:r>
            <a:endParaRPr lang="ko-KR" altLang="en-US" sz="2000" dirty="0">
              <a:latin typeface="Elephant" pitchFamily="18" charset="0"/>
              <a:ea typeface="a시월구일3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1740" y="3691963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a시월구일2" pitchFamily="18" charset="-127"/>
                <a:ea typeface="a시월구일2" pitchFamily="18" charset="-127"/>
              </a:rPr>
              <a:t> </a:t>
            </a:r>
            <a:r>
              <a:rPr lang="ko-KR" altLang="en-US" dirty="0" smtClean="0">
                <a:latin typeface="바른바탕2 M" pitchFamily="2" charset="-127"/>
                <a:ea typeface="바른바탕2 M" pitchFamily="2" charset="-127"/>
              </a:rPr>
              <a:t>세상의 모든 강의가 있는 곳 </a:t>
            </a:r>
            <a:endParaRPr lang="en-US" altLang="ko-KR" sz="2000" dirty="0" smtClean="0">
              <a:latin typeface="바른바탕2 M" pitchFamily="2" charset="-127"/>
              <a:ea typeface="바른바탕2 M" pitchFamily="2" charset="-127"/>
            </a:endParaRPr>
          </a:p>
          <a:p>
            <a:pPr algn="ctr"/>
            <a:r>
              <a:rPr lang="en-US" altLang="ko-KR" sz="2000" b="1" dirty="0" smtClean="0">
                <a:solidFill>
                  <a:srgbClr val="F83450"/>
                </a:solidFill>
                <a:latin typeface="바른바탕2 M" pitchFamily="2" charset="-127"/>
                <a:ea typeface="바른바탕2 M" pitchFamily="2" charset="-127"/>
              </a:rPr>
              <a:t>EVENT US</a:t>
            </a:r>
            <a:r>
              <a:rPr lang="en-US" altLang="ko-KR" sz="2000" dirty="0">
                <a:latin typeface="a시월구일2" pitchFamily="18" charset="-127"/>
                <a:ea typeface="a시월구일2" pitchFamily="18" charset="-127"/>
              </a:rPr>
              <a:t> </a:t>
            </a:r>
            <a:endParaRPr lang="ko-KR" altLang="en-US" sz="2000" dirty="0">
              <a:latin typeface="a시월구일2" pitchFamily="18" charset="-127"/>
              <a:ea typeface="a시월구일2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02" y="667604"/>
            <a:ext cx="3810196" cy="38101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248</Words>
  <Application>Microsoft Office PowerPoint</Application>
  <PresentationFormat>화면 슬라이드 쇼(16:9)</PresentationFormat>
  <Paragraphs>61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6" baseType="lpstr">
      <vt:lpstr>굴림</vt:lpstr>
      <vt:lpstr>Arial</vt:lpstr>
      <vt:lpstr>맑은 고딕</vt:lpstr>
      <vt:lpstr>a시월구일3</vt:lpstr>
      <vt:lpstr>a시월구일1</vt:lpstr>
      <vt:lpstr>Baskerville Old Face</vt:lpstr>
      <vt:lpstr>Microsoft JhengHei UI Light</vt:lpstr>
      <vt:lpstr>Elephant</vt:lpstr>
      <vt:lpstr>a시월구일2</vt:lpstr>
      <vt:lpstr>바른바탕2 M</vt:lpstr>
      <vt:lpstr>a시월구일4</vt:lpstr>
      <vt:lpstr>Valken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정이슬</dc:creator>
  <cp:lastModifiedBy>USER</cp:lastModifiedBy>
  <cp:revision>81</cp:revision>
  <dcterms:created xsi:type="dcterms:W3CDTF">2019-01-16T14:03:37Z</dcterms:created>
  <dcterms:modified xsi:type="dcterms:W3CDTF">2019-05-29T03:13:48Z</dcterms:modified>
</cp:coreProperties>
</file>