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0" r:id="rId6"/>
    <p:sldId id="262" r:id="rId7"/>
    <p:sldId id="263" r:id="rId8"/>
    <p:sldId id="264" r:id="rId9"/>
    <p:sldId id="265" r:id="rId10"/>
    <p:sldId id="269" r:id="rId11"/>
  </p:sldIdLst>
  <p:sldSz cx="9001125" cy="9001125"/>
  <p:notesSz cx="6858000" cy="9144000"/>
  <p:embeddedFontLst>
    <p:embeddedFont>
      <p:font typeface="나눔명조 ExtraBold" pitchFamily="18" charset="-127"/>
      <p:bold r:id="rId12"/>
    </p:embeddedFont>
    <p:embeddedFont>
      <p:font typeface="맑은 고딕" pitchFamily="50" charset="-127"/>
      <p:regular r:id="rId13"/>
      <p:bold r:id="rId14"/>
    </p:embeddedFont>
    <p:embeddedFont>
      <p:font typeface="나눔스퀘어_ac ExtraBold" pitchFamily="50" charset="-127"/>
      <p:bold r:id="rId15"/>
    </p:embeddedFont>
    <p:embeddedFont>
      <p:font typeface="나눔스퀘어_ac Bold" pitchFamily="50" charset="-127"/>
      <p:bold r:id="rId16"/>
    </p:embeddedFont>
    <p:embeddedFont>
      <p:font typeface="나눔고딕" pitchFamily="50" charset="-127"/>
      <p:regular r:id="rId17"/>
      <p:bold r:id="rId18"/>
    </p:embeddedFont>
    <p:embeddedFont>
      <p:font typeface="나눔명조" pitchFamily="18" charset="-127"/>
      <p:regular r:id="rId19"/>
      <p:bold r:id="rId20"/>
    </p:embeddedFont>
    <p:embeddedFont>
      <p:font typeface="나눔스퀘어_ac" pitchFamily="50" charset="-127"/>
      <p:regular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20"/>
    <a:srgbClr val="303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86" y="282"/>
      </p:cViewPr>
      <p:guideLst>
        <p:guide orient="horz" pos="2835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75085" y="2796183"/>
            <a:ext cx="7650956" cy="192940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0169" y="5100637"/>
            <a:ext cx="6300788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424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077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424241" y="472977"/>
            <a:ext cx="1993999" cy="1008042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42243" y="472977"/>
            <a:ext cx="5831979" cy="1008042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13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900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1027" y="5784057"/>
            <a:ext cx="7650956" cy="178772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11027" y="3815062"/>
            <a:ext cx="7650956" cy="19689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807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0056" y="2100263"/>
            <a:ext cx="3975497" cy="5940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5572" y="2100263"/>
            <a:ext cx="3975497" cy="5940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24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0056" y="2014836"/>
            <a:ext cx="3977060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0056" y="2854523"/>
            <a:ext cx="3977060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572447" y="2014836"/>
            <a:ext cx="3978622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572447" y="2854523"/>
            <a:ext cx="3978622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136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096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30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0057" y="358378"/>
            <a:ext cx="2961308" cy="15251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19190" y="358379"/>
            <a:ext cx="5031879" cy="76822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0057" y="1883570"/>
            <a:ext cx="2961308" cy="61570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2295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64284" y="6300787"/>
            <a:ext cx="5400675" cy="7438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64284" y="804267"/>
            <a:ext cx="5400675" cy="54006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64284" y="7044631"/>
            <a:ext cx="5400675" cy="105638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291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9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0056" y="360462"/>
            <a:ext cx="8101013" cy="1500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0056" y="2100263"/>
            <a:ext cx="8101013" cy="594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0056" y="8342710"/>
            <a:ext cx="2100263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50E65-CF2F-4B89-8304-ABF05333A3D1}" type="datetimeFigureOut">
              <a:rPr lang="ko-KR" altLang="en-US" smtClean="0"/>
              <a:t>2019-05-07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75385" y="8342710"/>
            <a:ext cx="2850356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0806" y="8342710"/>
            <a:ext cx="2100263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C2485-ABD3-46EA-A612-B632630F4F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247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jpeg"/><Relationship Id="rId7" Type="http://schemas.openxmlformats.org/officeDocument/2006/relationships/image" Target="../media/image4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image" Target="../media/image7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jpe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11.png"/><Relationship Id="rId9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3.jpeg"/><Relationship Id="rId7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4.png"/><Relationship Id="rId10" Type="http://schemas.openxmlformats.org/officeDocument/2006/relationships/image" Target="../media/image4.png"/><Relationship Id="rId4" Type="http://schemas.microsoft.com/office/2007/relationships/hdphoto" Target="../media/hdphoto3.wdp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29" y="480647"/>
            <a:chExt cx="7365876" cy="8518893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59234" y="3204418"/>
            <a:ext cx="7241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b="1" spc="300" dirty="0" smtClean="0">
                <a:latin typeface="나눔스퀘어_ac Bold" pitchFamily="50" charset="-127"/>
                <a:ea typeface="나눔스퀘어_ac Bold" pitchFamily="50" charset="-127"/>
              </a:rPr>
              <a:t>부산</a:t>
            </a:r>
            <a:r>
              <a:rPr lang="ko-KR" altLang="en-US" sz="4400" spc="300" dirty="0" smtClean="0">
                <a:latin typeface="나눔스퀘어_ac" pitchFamily="50" charset="-127"/>
                <a:ea typeface="나눔스퀘어_ac" pitchFamily="50" charset="-127"/>
              </a:rPr>
              <a:t>에서</a:t>
            </a:r>
            <a:r>
              <a:rPr lang="ko-KR" altLang="en-US" sz="4800" spc="300" dirty="0" smtClean="0">
                <a:latin typeface="나눔스퀘어_ac" pitchFamily="50" charset="-127"/>
                <a:ea typeface="나눔스퀘어_ac" pitchFamily="50" charset="-127"/>
              </a:rPr>
              <a:t> </a:t>
            </a:r>
            <a:r>
              <a:rPr lang="ko-KR" altLang="en-US" sz="4800" spc="300" dirty="0" smtClean="0">
                <a:latin typeface="나눔스퀘어_ac Bold" pitchFamily="50" charset="-127"/>
                <a:ea typeface="나눔스퀘어_ac Bold" pitchFamily="50" charset="-127"/>
              </a:rPr>
              <a:t>법대</a:t>
            </a:r>
            <a:r>
              <a:rPr lang="ko-KR" altLang="en-US" sz="4400" spc="300" dirty="0" smtClean="0">
                <a:latin typeface="나눔스퀘어_ac" pitchFamily="50" charset="-127"/>
                <a:ea typeface="나눔스퀘어_ac" pitchFamily="50" charset="-127"/>
              </a:rPr>
              <a:t>를 다녔던 </a:t>
            </a:r>
            <a:endParaRPr lang="en-US" altLang="ko-KR" sz="4800" spc="300" dirty="0" smtClean="0">
              <a:latin typeface="나눔스퀘어_ac" pitchFamily="50" charset="-127"/>
              <a:ea typeface="나눔스퀘어_ac" pitchFamily="50" charset="-127"/>
            </a:endParaRPr>
          </a:p>
          <a:p>
            <a:pPr algn="ctr"/>
            <a:r>
              <a:rPr lang="ko-KR" altLang="en-US" sz="4800" spc="300" dirty="0" smtClean="0">
                <a:latin typeface="나눔스퀘어_ac" pitchFamily="50" charset="-127"/>
                <a:ea typeface="나눔스퀘어_ac" pitchFamily="50" charset="-127"/>
              </a:rPr>
              <a:t>한 </a:t>
            </a:r>
            <a:r>
              <a:rPr lang="ko-KR" altLang="en-US" sz="4800" b="1" spc="300" dirty="0" smtClean="0">
                <a:latin typeface="나눔스퀘어_ac Bold" pitchFamily="50" charset="-127"/>
                <a:ea typeface="나눔스퀘어_ac Bold" pitchFamily="50" charset="-127"/>
              </a:rPr>
              <a:t>대학생</a:t>
            </a:r>
            <a:endParaRPr lang="ko-KR" altLang="en-US" sz="4800" b="1" spc="300" dirty="0"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66" y="4976918"/>
            <a:ext cx="6940636" cy="4060148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018966" y="1980282"/>
            <a:ext cx="6960601" cy="701992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23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2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860602" y="2171897"/>
            <a:ext cx="2866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나눔스퀘어_ac" pitchFamily="50" charset="-127"/>
                <a:ea typeface="나눔스퀘어_ac" pitchFamily="50" charset="-127"/>
              </a:rPr>
              <a:t>당신의 열정에 화력을 더해줄 불쏘시개</a:t>
            </a:r>
            <a:endParaRPr lang="ko-KR" altLang="en-US" sz="1400" dirty="0">
              <a:latin typeface="나눔스퀘어_ac" pitchFamily="50" charset="-127"/>
              <a:ea typeface="나눔스퀘어_ac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018966" y="1980282"/>
            <a:ext cx="6960601" cy="701992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30" y="2556346"/>
            <a:ext cx="5976664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2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7897" y="2916386"/>
            <a:ext cx="77410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spc="300" dirty="0" smtClean="0">
                <a:latin typeface="나눔스퀘어_ac" pitchFamily="50" charset="-127"/>
                <a:ea typeface="나눔스퀘어_ac" pitchFamily="50" charset="-127"/>
              </a:rPr>
              <a:t>그런 그에게 </a:t>
            </a:r>
            <a:endParaRPr lang="en-US" altLang="ko-KR" sz="4400" spc="300" dirty="0" smtClean="0">
              <a:latin typeface="나눔스퀘어_ac" pitchFamily="50" charset="-127"/>
              <a:ea typeface="나눔스퀘어_ac" pitchFamily="50" charset="-127"/>
            </a:endParaRPr>
          </a:p>
          <a:p>
            <a:pPr algn="ctr"/>
            <a:r>
              <a:rPr lang="ko-KR" altLang="en-US" sz="4400" b="1" dirty="0" smtClean="0">
                <a:latin typeface="나눔스퀘어_ac Bold" pitchFamily="50" charset="-127"/>
                <a:ea typeface="나눔스퀘어_ac Bold" pitchFamily="50" charset="-127"/>
              </a:rPr>
              <a:t>변호사를 찾아달라</a:t>
            </a:r>
            <a:r>
              <a:rPr lang="ko-KR" altLang="en-US" sz="4000" dirty="0" smtClean="0">
                <a:latin typeface="나눔스퀘어_ac" pitchFamily="50" charset="-127"/>
                <a:ea typeface="나눔스퀘어_ac" pitchFamily="50" charset="-127"/>
              </a:rPr>
              <a:t>는 많은 요청들</a:t>
            </a:r>
            <a:endParaRPr lang="ko-KR" altLang="en-US" sz="4000" dirty="0">
              <a:latin typeface="나눔스퀘어_ac" pitchFamily="50" charset="-127"/>
              <a:ea typeface="나눔스퀘어_ac" pitchFamily="50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sp>
        <p:nvSpPr>
          <p:cNvPr id="30" name="직사각형 29"/>
          <p:cNvSpPr/>
          <p:nvPr/>
        </p:nvSpPr>
        <p:spPr>
          <a:xfrm>
            <a:off x="1018966" y="1980282"/>
            <a:ext cx="6960601" cy="701992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그림 24">
            <a:extLst>
              <a:ext uri="{FF2B5EF4-FFF2-40B4-BE49-F238E27FC236}">
                <a16:creationId xmlns="" xmlns:a16="http://schemas.microsoft.com/office/drawing/2014/main" id="{718AC029-D0ED-413B-A007-73BE07973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66" y="4860601"/>
            <a:ext cx="6960601" cy="4140523"/>
          </a:xfrm>
          <a:prstGeom prst="rect">
            <a:avLst/>
          </a:prstGeom>
        </p:spPr>
      </p:pic>
      <p:sp>
        <p:nvSpPr>
          <p:cNvPr id="6" name="모서리가 둥근 사각형 설명선 5"/>
          <p:cNvSpPr/>
          <p:nvPr/>
        </p:nvSpPr>
        <p:spPr>
          <a:xfrm>
            <a:off x="2480200" y="4567345"/>
            <a:ext cx="2466910" cy="1445385"/>
          </a:xfrm>
          <a:prstGeom prst="wedgeRoundRectCallout">
            <a:avLst>
              <a:gd name="adj1" fmla="val -39009"/>
              <a:gd name="adj2" fmla="val 71333"/>
              <a:gd name="adj3" fmla="val 16667"/>
            </a:avLst>
          </a:prstGeom>
          <a:solidFill>
            <a:srgbClr val="303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>
              <a:latin typeface="나눔명조" pitchFamily="18" charset="-127"/>
              <a:ea typeface="나눔명조" pitchFamily="18" charset="-127"/>
            </a:endParaRPr>
          </a:p>
        </p:txBody>
      </p:sp>
      <p:sp>
        <p:nvSpPr>
          <p:cNvPr id="28" name="모서리가 둥근 사각형 설명선 27"/>
          <p:cNvSpPr/>
          <p:nvPr/>
        </p:nvSpPr>
        <p:spPr>
          <a:xfrm>
            <a:off x="5724698" y="5508674"/>
            <a:ext cx="2242849" cy="1368152"/>
          </a:xfrm>
          <a:prstGeom prst="wedgeRoundRectCallout">
            <a:avLst>
              <a:gd name="adj1" fmla="val -38445"/>
              <a:gd name="adj2" fmla="val 62500"/>
              <a:gd name="adj3" fmla="val 16667"/>
            </a:avLst>
          </a:prstGeom>
          <a:solidFill>
            <a:srgbClr val="303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900" dirty="0" smtClean="0">
              <a:latin typeface="나눔명조" pitchFamily="18" charset="-127"/>
              <a:ea typeface="나눔명조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706" y="5655592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나한테 맞는 변호사 찾기가 너무 힘들어</a:t>
            </a:r>
            <a:r>
              <a:rPr lang="en-US" altLang="ko-KR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.</a:t>
            </a:r>
          </a:p>
          <a:p>
            <a:pPr algn="ctr"/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법대생이면 주변에</a:t>
            </a:r>
            <a:endParaRPr lang="en-US" altLang="ko-KR" sz="1600" dirty="0">
              <a:solidFill>
                <a:schemeClr val="bg1"/>
              </a:solidFill>
              <a:latin typeface="나눔명조" pitchFamily="18" charset="-127"/>
              <a:ea typeface="나눔명조" pitchFamily="18" charset="-127"/>
            </a:endParaRPr>
          </a:p>
          <a:p>
            <a:pPr algn="ctr"/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아는 변호사 없니</a:t>
            </a:r>
            <a:r>
              <a:rPr lang="en-US" altLang="ko-KR" sz="1600" dirty="0" smtClean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?</a:t>
            </a:r>
            <a:endParaRPr lang="ko-KR" altLang="en-US" sz="1600" dirty="0">
              <a:solidFill>
                <a:schemeClr val="bg1"/>
              </a:solidFill>
              <a:latin typeface="나눔명조" pitchFamily="18" charset="-127"/>
              <a:ea typeface="나눔명조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8314" y="4788593"/>
            <a:ext cx="28844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아무 변호사나</a:t>
            </a:r>
            <a:r>
              <a:rPr lang="en-US" altLang="ko-KR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 </a:t>
            </a:r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찾아갔더니 </a:t>
            </a:r>
            <a:endParaRPr lang="en-US" altLang="ko-KR" sz="1600" dirty="0">
              <a:solidFill>
                <a:schemeClr val="bg1"/>
              </a:solidFill>
              <a:latin typeface="나눔명조" pitchFamily="18" charset="-127"/>
              <a:ea typeface="나눔명조" pitchFamily="18" charset="-127"/>
            </a:endParaRPr>
          </a:p>
          <a:p>
            <a:pPr algn="ctr"/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내가 필요한 분야는</a:t>
            </a:r>
            <a:endParaRPr lang="en-US" altLang="ko-KR" sz="1600" dirty="0">
              <a:solidFill>
                <a:schemeClr val="bg1"/>
              </a:solidFill>
              <a:latin typeface="나눔명조" pitchFamily="18" charset="-127"/>
              <a:ea typeface="나눔명조" pitchFamily="18" charset="-127"/>
            </a:endParaRPr>
          </a:p>
          <a:p>
            <a:pPr algn="ctr"/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잘 모르시더라</a:t>
            </a:r>
            <a:r>
              <a:rPr lang="en-US" altLang="ko-KR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.</a:t>
            </a:r>
          </a:p>
          <a:p>
            <a:pPr algn="ctr"/>
            <a:r>
              <a:rPr lang="ko-KR" altLang="en-US" sz="1600" dirty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부탁할게</a:t>
            </a:r>
            <a:r>
              <a:rPr lang="en-US" altLang="ko-KR" sz="1600" dirty="0" smtClean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rPr>
              <a:t>.</a:t>
            </a:r>
            <a:endParaRPr lang="en-US" altLang="ko-KR" sz="1600" dirty="0">
              <a:solidFill>
                <a:schemeClr val="bg1"/>
              </a:solidFill>
              <a:latin typeface="나눔명조" pitchFamily="18" charset="-127"/>
              <a:ea typeface="나눔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312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A8612A4-D2A5-4A59-A579-FA862C4763D7}"/>
              </a:ext>
            </a:extLst>
          </p:cNvPr>
          <p:cNvSpPr txBox="1"/>
          <p:nvPr/>
        </p:nvSpPr>
        <p:spPr>
          <a:xfrm>
            <a:off x="969681" y="3348434"/>
            <a:ext cx="7061765" cy="15841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 latinLnBrk="0">
              <a:spcBef>
                <a:spcPct val="0"/>
              </a:spcBef>
              <a:spcAft>
                <a:spcPts val="600"/>
              </a:spcAft>
            </a:pPr>
            <a:r>
              <a:rPr lang="ko-KR" altLang="en-US" sz="4400" b="1" dirty="0">
                <a:latin typeface="나눔스퀘어_ac Bold" pitchFamily="50" charset="-127"/>
                <a:ea typeface="나눔스퀘어_ac Bold" pitchFamily="50" charset="-127"/>
                <a:cs typeface="+mj-cs"/>
              </a:rPr>
              <a:t>쏟아지는 </a:t>
            </a:r>
            <a:r>
              <a:rPr lang="ko-KR" altLang="en-US" sz="4400" b="1" dirty="0" smtClean="0">
                <a:latin typeface="나눔스퀘어_ac Bold" pitchFamily="50" charset="-127"/>
                <a:ea typeface="나눔스퀘어_ac Bold" pitchFamily="50" charset="-127"/>
                <a:cs typeface="+mj-cs"/>
              </a:rPr>
              <a:t>요청</a:t>
            </a:r>
            <a:r>
              <a:rPr lang="ko-KR" altLang="en-US" sz="4000" dirty="0" smtClean="0">
                <a:latin typeface="나눔스퀘어_ac" pitchFamily="50" charset="-127"/>
                <a:ea typeface="나눔스퀘어_ac" pitchFamily="50" charset="-127"/>
                <a:cs typeface="+mj-cs"/>
              </a:rPr>
              <a:t>을 </a:t>
            </a:r>
            <a:r>
              <a:rPr lang="ko-KR" altLang="en-US" sz="4000" dirty="0">
                <a:latin typeface="나눔스퀘어_ac" pitchFamily="50" charset="-127"/>
                <a:ea typeface="나눔스퀘어_ac" pitchFamily="50" charset="-127"/>
                <a:cs typeface="+mj-cs"/>
              </a:rPr>
              <a:t>들으며 </a:t>
            </a:r>
            <a:r>
              <a:rPr lang="ko-KR" altLang="en-US" sz="4000" dirty="0" smtClean="0">
                <a:latin typeface="나눔스퀘어_ac" pitchFamily="50" charset="-127"/>
                <a:ea typeface="나눔스퀘어_ac" pitchFamily="50" charset="-127"/>
                <a:cs typeface="+mj-cs"/>
              </a:rPr>
              <a:t>시작된</a:t>
            </a:r>
            <a:endParaRPr lang="en-US" altLang="ko-KR" sz="4000" dirty="0" smtClean="0">
              <a:latin typeface="나눔스퀘어_ac" pitchFamily="50" charset="-127"/>
              <a:ea typeface="나눔스퀘어_ac" pitchFamily="50" charset="-127"/>
              <a:cs typeface="+mj-cs"/>
            </a:endParaRPr>
          </a:p>
          <a:p>
            <a:pPr algn="ctr" latinLnBrk="0">
              <a:spcBef>
                <a:spcPct val="0"/>
              </a:spcBef>
              <a:spcAft>
                <a:spcPts val="600"/>
              </a:spcAft>
            </a:pPr>
            <a:r>
              <a:rPr lang="ko-KR" altLang="en-US" sz="4400" spc="300" dirty="0" smtClean="0">
                <a:latin typeface="나눔스퀘어_ac" pitchFamily="50" charset="-127"/>
                <a:ea typeface="나눔스퀘어_ac" pitchFamily="50" charset="-127"/>
                <a:cs typeface="+mj-cs"/>
              </a:rPr>
              <a:t>그의 </a:t>
            </a:r>
            <a:r>
              <a:rPr lang="ko-KR" altLang="en-US" sz="4400" b="1" spc="300" dirty="0">
                <a:latin typeface="나눔스퀘어_ac Bold" pitchFamily="50" charset="-127"/>
                <a:ea typeface="나눔스퀘어_ac Bold" pitchFamily="50" charset="-127"/>
                <a:cs typeface="+mj-cs"/>
              </a:rPr>
              <a:t>고민</a:t>
            </a:r>
          </a:p>
        </p:txBody>
      </p:sp>
      <p:pic>
        <p:nvPicPr>
          <p:cNvPr id="18" name="그래픽 5">
            <a:extLst>
              <a:ext uri="{FF2B5EF4-FFF2-40B4-BE49-F238E27FC236}">
                <a16:creationId xmlns="" xmlns:a16="http://schemas.microsoft.com/office/drawing/2014/main" id="{B5386F45-70BD-401F-9ECF-A59C905D98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 l="25739" r="23842"/>
          <a:stretch/>
        </p:blipFill>
        <p:spPr>
          <a:xfrm>
            <a:off x="1880880" y="5076626"/>
            <a:ext cx="1827594" cy="3508394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sp>
        <p:nvSpPr>
          <p:cNvPr id="4" name="모서리가 둥근 사각형 설명선 3"/>
          <p:cNvSpPr/>
          <p:nvPr/>
        </p:nvSpPr>
        <p:spPr>
          <a:xfrm>
            <a:off x="3708474" y="5220642"/>
            <a:ext cx="3744416" cy="2206119"/>
          </a:xfrm>
          <a:prstGeom prst="wedgeRoundRectCallout">
            <a:avLst>
              <a:gd name="adj1" fmla="val -60023"/>
              <a:gd name="adj2" fmla="val -3126"/>
              <a:gd name="adj3" fmla="val 16667"/>
            </a:avLst>
          </a:prstGeom>
          <a:solidFill>
            <a:srgbClr val="FFC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394604" y="5366399"/>
            <a:ext cx="330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>
                <a:solidFill>
                  <a:schemeClr val="bg1"/>
                </a:solidFill>
                <a:latin typeface="나눔명조 ExtraBold" pitchFamily="18" charset="-127"/>
                <a:ea typeface="나눔명조 ExtraBold" pitchFamily="18" charset="-127"/>
              </a:rPr>
              <a:t>“</a:t>
            </a:r>
            <a:endParaRPr lang="ko-KR" altLang="en-US" sz="3600" dirty="0">
              <a:solidFill>
                <a:schemeClr val="bg1"/>
              </a:solidFill>
              <a:latin typeface="나눔명조 ExtraBold" pitchFamily="18" charset="-127"/>
              <a:ea typeface="나눔명조 ExtraBold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43238" y="6878567"/>
            <a:ext cx="353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>
                <a:solidFill>
                  <a:schemeClr val="bg1"/>
                </a:solidFill>
                <a:latin typeface="나눔명조 ExtraBold" pitchFamily="18" charset="-127"/>
                <a:ea typeface="나눔명조 ExtraBold" pitchFamily="18" charset="-127"/>
              </a:rPr>
              <a:t>”</a:t>
            </a:r>
            <a:endParaRPr lang="ko-KR" altLang="en-US" sz="3600" dirty="0">
              <a:solidFill>
                <a:schemeClr val="bg1"/>
              </a:solidFill>
              <a:latin typeface="나눔명조 ExtraBold" pitchFamily="18" charset="-127"/>
              <a:ea typeface="나눔명조 ExtraBold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6466" y="5789155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나눔명조" pitchFamily="18" charset="-127"/>
                <a:ea typeface="나눔명조" pitchFamily="18" charset="-127"/>
              </a:rPr>
              <a:t>사람들이</a:t>
            </a:r>
            <a:endParaRPr lang="en-US" altLang="ko-KR" sz="2000" dirty="0" smtClean="0">
              <a:latin typeface="나눔명조" pitchFamily="18" charset="-127"/>
              <a:ea typeface="나눔명조" pitchFamily="18" charset="-127"/>
            </a:endParaRPr>
          </a:p>
          <a:p>
            <a:pPr algn="ctr"/>
            <a:r>
              <a:rPr lang="ko-KR" altLang="en-US" sz="2000" dirty="0" smtClean="0">
                <a:latin typeface="나눔명조" pitchFamily="18" charset="-127"/>
                <a:ea typeface="나눔명조" pitchFamily="18" charset="-127"/>
              </a:rPr>
              <a:t>법을 어려워 하지 않고</a:t>
            </a:r>
            <a:r>
              <a:rPr lang="en-US" altLang="ko-KR" sz="2000" dirty="0" smtClean="0">
                <a:latin typeface="나눔명조" pitchFamily="18" charset="-127"/>
                <a:ea typeface="나눔명조" pitchFamily="18" charset="-127"/>
              </a:rPr>
              <a:t>,</a:t>
            </a:r>
          </a:p>
          <a:p>
            <a:pPr algn="ctr"/>
            <a:r>
              <a:rPr lang="ko-KR" altLang="en-US" sz="2000" dirty="0" smtClean="0">
                <a:latin typeface="나눔명조" pitchFamily="18" charset="-127"/>
                <a:ea typeface="나눔명조" pitchFamily="18" charset="-127"/>
              </a:rPr>
              <a:t>알맞은 변호사를 찾을 수 없을까</a:t>
            </a:r>
            <a:r>
              <a:rPr lang="en-US" altLang="ko-KR" sz="2000" dirty="0">
                <a:latin typeface="나눔명조" pitchFamily="18" charset="-127"/>
                <a:ea typeface="나눔명조" pitchFamily="18" charset="-127"/>
              </a:rPr>
              <a:t>?</a:t>
            </a:r>
            <a:endParaRPr lang="en-US" altLang="ko-KR" sz="2000" dirty="0" smtClean="0">
              <a:latin typeface="나눔명조" pitchFamily="18" charset="-127"/>
              <a:ea typeface="나눔명조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018966" y="1980282"/>
            <a:ext cx="6960601" cy="7272808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660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2603F8D5-0726-4248-99AC-8ACE9DBD1151}"/>
              </a:ext>
            </a:extLst>
          </p:cNvPr>
          <p:cNvSpPr txBox="1"/>
          <p:nvPr/>
        </p:nvSpPr>
        <p:spPr>
          <a:xfrm>
            <a:off x="1441279" y="2818824"/>
            <a:ext cx="6515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spc="300" dirty="0">
                <a:latin typeface="나눔스퀘어_ac" pitchFamily="50" charset="-127"/>
                <a:ea typeface="나눔스퀘어_ac" pitchFamily="50" charset="-127"/>
              </a:rPr>
              <a:t>그런 그의 </a:t>
            </a:r>
            <a:r>
              <a:rPr lang="ko-KR" altLang="en-US" sz="4400" b="1" spc="300" dirty="0">
                <a:latin typeface="나눔스퀘어_ac Bold" pitchFamily="50" charset="-127"/>
                <a:ea typeface="나눔스퀘어_ac Bold" pitchFamily="50" charset="-127"/>
              </a:rPr>
              <a:t>고민으로 </a:t>
            </a:r>
            <a:r>
              <a:rPr lang="ko-KR" altLang="en-US" sz="4400" b="1" spc="300" dirty="0" smtClean="0">
                <a:latin typeface="나눔스퀘어_ac Bold" pitchFamily="50" charset="-127"/>
                <a:ea typeface="나눔스퀘어_ac Bold" pitchFamily="50" charset="-127"/>
              </a:rPr>
              <a:t>탄생</a:t>
            </a:r>
            <a:r>
              <a:rPr lang="ko-KR" altLang="en-US" sz="4000" spc="300" dirty="0" smtClean="0">
                <a:latin typeface="나눔스퀘어_ac" pitchFamily="50" charset="-127"/>
                <a:ea typeface="나눔스퀘어_ac" pitchFamily="50" charset="-127"/>
              </a:rPr>
              <a:t>한</a:t>
            </a:r>
            <a:endParaRPr lang="ko-KR" altLang="en-US" sz="4000" spc="300" dirty="0">
              <a:latin typeface="나눔스퀘어_ac" pitchFamily="50" charset="-127"/>
              <a:ea typeface="나눔스퀘어_ac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769B7A6D-F6AD-4923-9C97-3758FD821EA8}"/>
              </a:ext>
            </a:extLst>
          </p:cNvPr>
          <p:cNvSpPr txBox="1"/>
          <p:nvPr/>
        </p:nvSpPr>
        <p:spPr>
          <a:xfrm>
            <a:off x="2556346" y="3660273"/>
            <a:ext cx="56166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spc="300" dirty="0" smtClean="0">
                <a:latin typeface="나눔스퀘어_ac" pitchFamily="50" charset="-127"/>
                <a:ea typeface="나눔스퀘어_ac" pitchFamily="50" charset="-127"/>
              </a:rPr>
              <a:t>변호사 </a:t>
            </a:r>
            <a:r>
              <a:rPr lang="ko-KR" altLang="en-US" sz="2400" spc="300" dirty="0" err="1" smtClean="0">
                <a:latin typeface="나눔스퀘어_ac" pitchFamily="50" charset="-127"/>
                <a:ea typeface="나눔스퀘어_ac" pitchFamily="50" charset="-127"/>
              </a:rPr>
              <a:t>매칭</a:t>
            </a:r>
            <a:r>
              <a:rPr lang="ko-KR" altLang="en-US" sz="2400" spc="300" dirty="0" smtClean="0">
                <a:latin typeface="나눔스퀘어_ac" pitchFamily="50" charset="-127"/>
                <a:ea typeface="나눔스퀘어_ac" pitchFamily="50" charset="-127"/>
              </a:rPr>
              <a:t> 시스</a:t>
            </a:r>
            <a:r>
              <a:rPr lang="ko-KR" altLang="en-US" sz="2400" spc="300" dirty="0">
                <a:latin typeface="나눔스퀘어_ac" pitchFamily="50" charset="-127"/>
                <a:ea typeface="나눔스퀘어_ac" pitchFamily="50" charset="-127"/>
              </a:rPr>
              <a:t>템</a:t>
            </a:r>
            <a:endParaRPr lang="en-US" altLang="ko-KR" sz="2400" spc="300" dirty="0" smtClean="0">
              <a:latin typeface="나눔스퀘어_ac" pitchFamily="50" charset="-127"/>
              <a:ea typeface="나눔스퀘어_ac" pitchFamily="50" charset="-127"/>
            </a:endParaRPr>
          </a:p>
          <a:p>
            <a:r>
              <a:rPr lang="ko-KR" altLang="en-US" sz="5400" b="1" spc="300" dirty="0" err="1" smtClean="0">
                <a:solidFill>
                  <a:srgbClr val="0070C0"/>
                </a:solidFill>
                <a:latin typeface="나눔스퀘어_ac ExtraBold" pitchFamily="50" charset="-127"/>
                <a:ea typeface="나눔스퀘어_ac ExtraBold" pitchFamily="50" charset="-127"/>
              </a:rPr>
              <a:t>인투로</a:t>
            </a:r>
            <a:r>
              <a:rPr lang="en-US" altLang="ko-KR" sz="4400" b="1" spc="300" dirty="0" smtClean="0">
                <a:solidFill>
                  <a:srgbClr val="0070C0"/>
                </a:solidFill>
                <a:latin typeface="나눔스퀘어_ac" pitchFamily="50" charset="-127"/>
                <a:ea typeface="나눔스퀘어_ac" pitchFamily="50" charset="-127"/>
              </a:rPr>
              <a:t>(INTOLAW)</a:t>
            </a:r>
            <a:endParaRPr lang="ko-KR" altLang="en-US" sz="4400" b="1" spc="300" dirty="0">
              <a:solidFill>
                <a:srgbClr val="0070C0"/>
              </a:solidFill>
              <a:latin typeface="나눔스퀘어_ac" pitchFamily="50" charset="-127"/>
              <a:ea typeface="나눔스퀘어_ac" pitchFamily="50" charset="-127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018966" y="1980282"/>
            <a:ext cx="6960601" cy="7200800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210" y="5076626"/>
            <a:ext cx="6350575" cy="381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2603F8D5-0726-4248-99AC-8ACE9DBD1151}"/>
              </a:ext>
            </a:extLst>
          </p:cNvPr>
          <p:cNvSpPr txBox="1"/>
          <p:nvPr/>
        </p:nvSpPr>
        <p:spPr>
          <a:xfrm>
            <a:off x="1297263" y="2818824"/>
            <a:ext cx="6515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spc="300" dirty="0">
                <a:latin typeface="나눔스퀘어_ac" pitchFamily="50" charset="-127"/>
                <a:ea typeface="나눔스퀘어_ac" pitchFamily="50" charset="-127"/>
              </a:rPr>
              <a:t>그런 그의 </a:t>
            </a:r>
            <a:r>
              <a:rPr lang="ko-KR" altLang="en-US" sz="4400" b="1" spc="300" dirty="0">
                <a:latin typeface="나눔스퀘어_ac Bold" pitchFamily="50" charset="-127"/>
                <a:ea typeface="나눔스퀘어_ac Bold" pitchFamily="50" charset="-127"/>
              </a:rPr>
              <a:t>고민으로 탄생</a:t>
            </a:r>
            <a:r>
              <a:rPr lang="ko-KR" altLang="en-US" sz="4400" spc="300" dirty="0">
                <a:latin typeface="나눔스퀘어_ac" pitchFamily="50" charset="-127"/>
                <a:ea typeface="나눔스퀘어_ac" pitchFamily="50" charset="-127"/>
              </a:rPr>
              <a:t>한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769B7A6D-F6AD-4923-9C97-3758FD821EA8}"/>
              </a:ext>
            </a:extLst>
          </p:cNvPr>
          <p:cNvSpPr txBox="1"/>
          <p:nvPr/>
        </p:nvSpPr>
        <p:spPr>
          <a:xfrm>
            <a:off x="2916386" y="3660273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spc="300" dirty="0" smtClean="0">
                <a:latin typeface="나눔스퀘어_ac" pitchFamily="50" charset="-127"/>
                <a:ea typeface="나눔스퀘어_ac" pitchFamily="50" charset="-127"/>
              </a:rPr>
              <a:t>변호사 </a:t>
            </a:r>
            <a:r>
              <a:rPr lang="ko-KR" altLang="en-US" sz="2400" spc="300" dirty="0" err="1" smtClean="0">
                <a:latin typeface="나눔스퀘어_ac" pitchFamily="50" charset="-127"/>
                <a:ea typeface="나눔스퀘어_ac" pitchFamily="50" charset="-127"/>
              </a:rPr>
              <a:t>매칭</a:t>
            </a:r>
            <a:r>
              <a:rPr lang="ko-KR" altLang="en-US" sz="2400" spc="300" dirty="0" smtClean="0">
                <a:latin typeface="나눔스퀘어_ac" pitchFamily="50" charset="-127"/>
                <a:ea typeface="나눔스퀘어_ac" pitchFamily="50" charset="-127"/>
              </a:rPr>
              <a:t> 시스</a:t>
            </a:r>
            <a:r>
              <a:rPr lang="ko-KR" altLang="en-US" sz="2400" spc="300" dirty="0">
                <a:latin typeface="나눔스퀘어_ac" pitchFamily="50" charset="-127"/>
                <a:ea typeface="나눔스퀘어_ac" pitchFamily="50" charset="-127"/>
              </a:rPr>
              <a:t>템</a:t>
            </a:r>
            <a:endParaRPr lang="en-US" altLang="ko-KR" sz="2400" spc="300" dirty="0" smtClean="0">
              <a:latin typeface="나눔스퀘어_ac" pitchFamily="50" charset="-127"/>
              <a:ea typeface="나눔스퀘어_ac" pitchFamily="50" charset="-127"/>
            </a:endParaRPr>
          </a:p>
          <a:p>
            <a:r>
              <a:rPr lang="ko-KR" altLang="en-US" sz="4800" b="1" spc="300" dirty="0" err="1" smtClean="0">
                <a:solidFill>
                  <a:srgbClr val="0070C0"/>
                </a:solidFill>
                <a:latin typeface="나눔스퀘어_ac ExtraBold" pitchFamily="50" charset="-127"/>
                <a:ea typeface="나눔스퀘어_ac ExtraBold" pitchFamily="50" charset="-127"/>
              </a:rPr>
              <a:t>인투로</a:t>
            </a:r>
            <a:r>
              <a:rPr lang="en-US" altLang="ko-KR" sz="4400" b="1" spc="300" dirty="0" smtClean="0">
                <a:solidFill>
                  <a:srgbClr val="0070C0"/>
                </a:solidFill>
                <a:latin typeface="나눔스퀘어_ac" pitchFamily="50" charset="-127"/>
                <a:ea typeface="나눔스퀘어_ac" pitchFamily="50" charset="-127"/>
              </a:rPr>
              <a:t>(INTOLAW)</a:t>
            </a:r>
            <a:endParaRPr lang="ko-KR" altLang="en-US" sz="4400" b="1" spc="300" dirty="0">
              <a:solidFill>
                <a:srgbClr val="0070C0"/>
              </a:solidFill>
              <a:latin typeface="나눔스퀘어_ac" pitchFamily="50" charset="-127"/>
              <a:ea typeface="나눔스퀘어_ac" pitchFamily="50" charset="-127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018966" y="1980282"/>
            <a:ext cx="6960601" cy="701992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66" y="4932610"/>
            <a:ext cx="6960601" cy="4104456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1018966" y="2596067"/>
            <a:ext cx="6960601" cy="6513007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DE1150AB-39D4-42B1-B3F3-BDC9A0EC905F}"/>
              </a:ext>
            </a:extLst>
          </p:cNvPr>
          <p:cNvSpPr txBox="1"/>
          <p:nvPr/>
        </p:nvSpPr>
        <p:spPr>
          <a:xfrm>
            <a:off x="3510852" y="3852490"/>
            <a:ext cx="197942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5400" b="1" dirty="0" smtClean="0">
                <a:solidFill>
                  <a:srgbClr val="FFCD20"/>
                </a:solidFill>
                <a:latin typeface="나눔스퀘어_ac" pitchFamily="50" charset="-127"/>
                <a:ea typeface="나눔스퀘어_ac" pitchFamily="50" charset="-127"/>
              </a:rPr>
              <a:t>하지만</a:t>
            </a:r>
            <a:r>
              <a:rPr lang="en-US" altLang="ko-KR" sz="5400" b="1" dirty="0" smtClean="0">
                <a:solidFill>
                  <a:srgbClr val="FFCD20"/>
                </a:solidFill>
                <a:latin typeface="나눔스퀘어_ac" pitchFamily="50" charset="-127"/>
                <a:ea typeface="나눔스퀘어_ac" pitchFamily="50" charset="-127"/>
              </a:rPr>
              <a:t>,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32210" y="4980482"/>
            <a:ext cx="6336704" cy="2109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4400" b="1" spc="300" dirty="0" smtClean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그의 </a:t>
            </a:r>
            <a:r>
              <a:rPr lang="ko-KR" altLang="en-US" sz="4400" b="1" spc="300" dirty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도전은 </a:t>
            </a:r>
            <a:endParaRPr lang="en-US" altLang="ko-KR" sz="4400" b="1" spc="300" dirty="0" smtClean="0">
              <a:solidFill>
                <a:schemeClr val="bg1"/>
              </a:solidFill>
              <a:latin typeface="나눔스퀘어_ac" pitchFamily="50" charset="-127"/>
              <a:ea typeface="나눔스퀘어_ac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4800" b="1" spc="300" dirty="0" err="1" smtClean="0">
                <a:solidFill>
                  <a:srgbClr val="0070C0"/>
                </a:solidFill>
                <a:latin typeface="나눔스퀘어_ac ExtraBold" pitchFamily="50" charset="-127"/>
                <a:ea typeface="나눔스퀘어_ac ExtraBold" pitchFamily="50" charset="-127"/>
              </a:rPr>
              <a:t>인투로</a:t>
            </a:r>
            <a:r>
              <a:rPr lang="ko-KR" altLang="en-US" sz="4000" b="1" spc="300" dirty="0" err="1" smtClean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에서</a:t>
            </a:r>
            <a:r>
              <a:rPr lang="ko-KR" altLang="en-US" sz="4400" b="1" spc="300" dirty="0" smtClean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 </a:t>
            </a:r>
            <a:r>
              <a:rPr lang="ko-KR" altLang="en-US" sz="4400" b="1" spc="300" dirty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그치지 </a:t>
            </a:r>
            <a:r>
              <a:rPr lang="ko-KR" altLang="en-US" sz="4400" b="1" spc="300" dirty="0" smtClean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않았다</a:t>
            </a:r>
            <a:endParaRPr lang="ko-KR" altLang="en-US" sz="4400" b="1" spc="300" dirty="0">
              <a:solidFill>
                <a:schemeClr val="bg1"/>
              </a:solidFill>
              <a:latin typeface="나눔스퀘어_ac" pitchFamily="50" charset="-127"/>
              <a:ea typeface="나눔스퀘어_ac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295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E1150AB-39D4-42B1-B3F3-BDC9A0EC905F}"/>
              </a:ext>
            </a:extLst>
          </p:cNvPr>
          <p:cNvSpPr txBox="1"/>
          <p:nvPr/>
        </p:nvSpPr>
        <p:spPr>
          <a:xfrm>
            <a:off x="1260202" y="2628354"/>
            <a:ext cx="6557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latin typeface="나눔스퀘어_ac" pitchFamily="50" charset="-127"/>
                <a:ea typeface="나눔스퀘어_ac" pitchFamily="50" charset="-127"/>
              </a:rPr>
              <a:t>그는 </a:t>
            </a:r>
            <a:r>
              <a:rPr lang="ko-KR" altLang="en-US" sz="3600" b="1" dirty="0" err="1" smtClean="0">
                <a:latin typeface="나눔스퀘어_ac Bold" pitchFamily="50" charset="-127"/>
                <a:ea typeface="나눔스퀘어_ac Bold" pitchFamily="50" charset="-127"/>
              </a:rPr>
              <a:t>인투로를</a:t>
            </a:r>
            <a:r>
              <a:rPr lang="ko-KR" altLang="en-US" sz="3600" b="1" dirty="0" smtClean="0">
                <a:latin typeface="나눔스퀘어_ac Bold" pitchFamily="50" charset="-127"/>
                <a:ea typeface="나눔스퀘어_ac Bold" pitchFamily="50" charset="-127"/>
              </a:rPr>
              <a:t> 운영</a:t>
            </a:r>
            <a:r>
              <a:rPr lang="ko-KR" altLang="en-US" sz="3600" dirty="0" smtClean="0">
                <a:latin typeface="나눔스퀘어_ac" pitchFamily="50" charset="-127"/>
                <a:ea typeface="나눔스퀘어_ac" pitchFamily="50" charset="-127"/>
              </a:rPr>
              <a:t>하며 </a:t>
            </a:r>
            <a:endParaRPr lang="en-US" altLang="ko-KR" sz="3600" dirty="0" smtClean="0">
              <a:latin typeface="나눔스퀘어_ac" pitchFamily="50" charset="-127"/>
              <a:ea typeface="나눔스퀘어_ac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 smtClean="0">
                <a:latin typeface="나눔스퀘어_ac Bold" pitchFamily="50" charset="-127"/>
                <a:ea typeface="나눔스퀘어_ac Bold" pitchFamily="50" charset="-127"/>
              </a:rPr>
              <a:t>현행 </a:t>
            </a:r>
            <a:r>
              <a:rPr lang="ko-KR" altLang="en-US" sz="3600" b="1" dirty="0">
                <a:latin typeface="나눔스퀘어_ac Bold" pitchFamily="50" charset="-127"/>
                <a:ea typeface="나눔스퀘어_ac Bold" pitchFamily="50" charset="-127"/>
              </a:rPr>
              <a:t>종이 계약의 문제점</a:t>
            </a:r>
            <a:r>
              <a:rPr lang="ko-KR" altLang="en-US" sz="3600" dirty="0">
                <a:latin typeface="나눔스퀘어_ac" pitchFamily="50" charset="-127"/>
                <a:ea typeface="나눔스퀘어_ac" pitchFamily="50" charset="-127"/>
              </a:rPr>
              <a:t>을 발견했고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C1032244-66C4-481C-BC95-5BA465BE7A31}"/>
              </a:ext>
            </a:extLst>
          </p:cNvPr>
          <p:cNvSpPr txBox="1"/>
          <p:nvPr/>
        </p:nvSpPr>
        <p:spPr>
          <a:xfrm>
            <a:off x="816974" y="6459294"/>
            <a:ext cx="73671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b="1" dirty="0" smtClean="0">
                <a:latin typeface="나눔스퀘어_ac Bold" pitchFamily="50" charset="-127"/>
                <a:ea typeface="나눔스퀘어_ac Bold" pitchFamily="50" charset="-127"/>
              </a:rPr>
              <a:t>누구든</a:t>
            </a:r>
            <a:r>
              <a:rPr lang="ko-KR" altLang="en-US" sz="3600" b="1" dirty="0">
                <a:latin typeface="나눔스퀘어_ac Bold" pitchFamily="50" charset="-127"/>
                <a:ea typeface="나눔스퀘어_ac Bold" pitchFamily="50" charset="-127"/>
              </a:rPr>
              <a:t>지</a:t>
            </a:r>
            <a:r>
              <a:rPr lang="ko-KR" altLang="en-US" sz="3600" b="1" dirty="0" smtClean="0">
                <a:latin typeface="나눔스퀘어_ac Bold" pitchFamily="50" charset="-127"/>
                <a:ea typeface="나눔스퀘어_ac Bold" pitchFamily="50" charset="-127"/>
              </a:rPr>
              <a:t> 간편</a:t>
            </a:r>
            <a:r>
              <a:rPr lang="ko-KR" altLang="en-US" sz="3600" dirty="0" smtClean="0">
                <a:latin typeface="나눔스퀘어_ac" pitchFamily="50" charset="-127"/>
                <a:ea typeface="나눔스퀘어_ac" pitchFamily="50" charset="-127"/>
              </a:rPr>
              <a:t>하게 </a:t>
            </a:r>
            <a:r>
              <a:rPr lang="ko-KR" altLang="en-US" sz="3600" b="1" dirty="0" smtClean="0">
                <a:latin typeface="나눔스퀘어_ac Bold" pitchFamily="50" charset="-127"/>
                <a:ea typeface="나눔스퀘어_ac Bold" pitchFamily="50" charset="-127"/>
              </a:rPr>
              <a:t>계약</a:t>
            </a:r>
            <a:r>
              <a:rPr lang="ko-KR" altLang="en-US" sz="3600" dirty="0" smtClean="0">
                <a:latin typeface="나눔스퀘어_ac" pitchFamily="50" charset="-127"/>
                <a:ea typeface="나눔스퀘어_ac" pitchFamily="50" charset="-127"/>
              </a:rPr>
              <a:t>할 수 있는 </a:t>
            </a:r>
            <a:endParaRPr lang="en-US" altLang="ko-KR" sz="3600" dirty="0" smtClean="0">
              <a:latin typeface="나눔스퀘어_ac" pitchFamily="50" charset="-127"/>
              <a:ea typeface="나눔스퀘어_ac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 smtClean="0">
                <a:latin typeface="나눔스퀘어_ac Bold" pitchFamily="50" charset="-127"/>
                <a:ea typeface="나눔스퀘어_ac Bold" pitchFamily="50" charset="-127"/>
              </a:rPr>
              <a:t>시스템</a:t>
            </a:r>
            <a:r>
              <a:rPr lang="ko-KR" altLang="en-US" sz="3600" dirty="0" smtClean="0">
                <a:latin typeface="나눔스퀘어_ac" pitchFamily="50" charset="-127"/>
                <a:ea typeface="나눔스퀘어_ac" pitchFamily="50" charset="-127"/>
              </a:rPr>
              <a:t>을 </a:t>
            </a:r>
            <a:r>
              <a:rPr lang="ko-KR" altLang="en-US" sz="3600" dirty="0">
                <a:latin typeface="나눔스퀘어_ac" pitchFamily="50" charset="-127"/>
                <a:ea typeface="나눔스퀘어_ac" pitchFamily="50" charset="-127"/>
              </a:rPr>
              <a:t>만들자는 </a:t>
            </a:r>
            <a:r>
              <a:rPr lang="ko-KR" altLang="en-US" sz="3600" dirty="0" smtClean="0">
                <a:latin typeface="나눔스퀘어_ac" pitchFamily="50" charset="-127"/>
                <a:ea typeface="나눔스퀘어_ac" pitchFamily="50" charset="-127"/>
              </a:rPr>
              <a:t>목표를 세운다</a:t>
            </a:r>
            <a:endParaRPr lang="ko-KR" altLang="en-US" sz="3600" dirty="0">
              <a:latin typeface="나눔스퀘어_ac" pitchFamily="50" charset="-127"/>
              <a:ea typeface="나눔스퀘어_ac" pitchFamily="50" charset="-127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2187144" y="4572570"/>
            <a:ext cx="4607284" cy="1800200"/>
            <a:chOff x="2187144" y="4356546"/>
            <a:chExt cx="4607284" cy="1800200"/>
          </a:xfrm>
        </p:grpSpPr>
        <p:sp>
          <p:nvSpPr>
            <p:cNvPr id="6" name="직사각형 5"/>
            <p:cNvSpPr/>
            <p:nvPr/>
          </p:nvSpPr>
          <p:spPr>
            <a:xfrm>
              <a:off x="2187144" y="4571022"/>
              <a:ext cx="4607284" cy="1585724"/>
            </a:xfrm>
            <a:prstGeom prst="rect">
              <a:avLst/>
            </a:prstGeom>
            <a:solidFill>
              <a:srgbClr val="303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타원 3"/>
            <p:cNvSpPr/>
            <p:nvPr/>
          </p:nvSpPr>
          <p:spPr>
            <a:xfrm>
              <a:off x="2457248" y="4834336"/>
              <a:ext cx="1141537" cy="1053327"/>
            </a:xfrm>
            <a:prstGeom prst="ellipse">
              <a:avLst/>
            </a:prstGeom>
            <a:solidFill>
              <a:srgbClr val="FFCD20"/>
            </a:solidFill>
            <a:ln>
              <a:noFill/>
            </a:ln>
            <a:effectLst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EC9BBCEB-9672-459D-B08D-8D84D4BB504E}"/>
                </a:ext>
              </a:extLst>
            </p:cNvPr>
            <p:cNvSpPr txBox="1"/>
            <p:nvPr/>
          </p:nvSpPr>
          <p:spPr>
            <a:xfrm>
              <a:off x="2457248" y="5078367"/>
              <a:ext cx="1109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대면 계약</a:t>
              </a:r>
              <a:endParaRPr lang="en-US" altLang="ko-KR" sz="1200" b="1" dirty="0">
                <a:solidFill>
                  <a:schemeClr val="bg1"/>
                </a:solidFill>
                <a:latin typeface="나눔스퀘어_ac Bold" pitchFamily="50" charset="-127"/>
                <a:ea typeface="나눔스퀘어_ac Bold" pitchFamily="50" charset="-127"/>
              </a:endParaRPr>
            </a:p>
            <a:p>
              <a:pPr algn="ctr"/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인건비</a:t>
              </a:r>
              <a:r>
                <a:rPr lang="en-US" altLang="ko-KR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/</a:t>
              </a:r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교통비 소요</a:t>
              </a:r>
            </a:p>
          </p:txBody>
        </p:sp>
        <p:sp>
          <p:nvSpPr>
            <p:cNvPr id="25" name="타원 24"/>
            <p:cNvSpPr/>
            <p:nvPr/>
          </p:nvSpPr>
          <p:spPr>
            <a:xfrm>
              <a:off x="3919315" y="4845131"/>
              <a:ext cx="1141537" cy="1053327"/>
            </a:xfrm>
            <a:prstGeom prst="ellipse">
              <a:avLst/>
            </a:prstGeom>
            <a:solidFill>
              <a:srgbClr val="FFCD20"/>
            </a:solidFill>
            <a:ln>
              <a:noFill/>
            </a:ln>
            <a:effectLst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378492" y="4844971"/>
              <a:ext cx="1141537" cy="1053327"/>
            </a:xfrm>
            <a:prstGeom prst="ellipse">
              <a:avLst/>
            </a:prstGeom>
            <a:solidFill>
              <a:srgbClr val="FFCD20"/>
            </a:solidFill>
            <a:ln>
              <a:noFill/>
            </a:ln>
            <a:effectLst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E5C82E91-DF71-4A43-8154-275A8FB3DACF}"/>
                </a:ext>
              </a:extLst>
            </p:cNvPr>
            <p:cNvSpPr txBox="1"/>
            <p:nvPr/>
          </p:nvSpPr>
          <p:spPr>
            <a:xfrm>
              <a:off x="3796256" y="5119017"/>
              <a:ext cx="13523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위조 </a:t>
              </a:r>
              <a:r>
                <a:rPr lang="en-US" altLang="ko-KR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/ </a:t>
              </a:r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변조</a:t>
              </a:r>
              <a:endParaRPr lang="en-US" altLang="ko-KR" sz="1200" b="1" dirty="0">
                <a:solidFill>
                  <a:schemeClr val="bg1"/>
                </a:solidFill>
                <a:latin typeface="나눔스퀘어_ac Bold" pitchFamily="50" charset="-127"/>
                <a:ea typeface="나눔스퀘어_ac Bold" pitchFamily="50" charset="-127"/>
              </a:endParaRPr>
            </a:p>
            <a:p>
              <a:pPr algn="ctr"/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간인</a:t>
              </a:r>
              <a:r>
                <a:rPr lang="en-US" altLang="ko-KR" sz="1200" b="1" dirty="0" smtClean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, </a:t>
              </a:r>
              <a:r>
                <a:rPr lang="ko-KR" altLang="en-US" sz="1200" b="1" dirty="0" smtClean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계인이 </a:t>
              </a:r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필요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F2E88AED-FB7F-48D5-8CEA-1FB5A2E3D53F}"/>
                </a:ext>
              </a:extLst>
            </p:cNvPr>
            <p:cNvSpPr txBox="1"/>
            <p:nvPr/>
          </p:nvSpPr>
          <p:spPr>
            <a:xfrm>
              <a:off x="5289747" y="5119017"/>
              <a:ext cx="13199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분실 </a:t>
              </a:r>
              <a:r>
                <a:rPr lang="en-US" altLang="ko-KR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/ </a:t>
              </a:r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훼손</a:t>
              </a:r>
              <a:endParaRPr lang="en-US" altLang="ko-KR" sz="1200" b="1" dirty="0">
                <a:solidFill>
                  <a:schemeClr val="bg1"/>
                </a:solidFill>
                <a:latin typeface="나눔스퀘어_ac Bold" pitchFamily="50" charset="-127"/>
                <a:ea typeface="나눔스퀘어_ac Bold" pitchFamily="50" charset="-127"/>
              </a:endParaRPr>
            </a:p>
            <a:p>
              <a:pPr algn="ctr"/>
              <a:r>
                <a:rPr lang="ko-KR" altLang="en-US" sz="1200" b="1" dirty="0">
                  <a:solidFill>
                    <a:schemeClr val="bg1"/>
                  </a:solidFill>
                  <a:latin typeface="나눔스퀘어_ac Bold" pitchFamily="50" charset="-127"/>
                  <a:ea typeface="나눔스퀘어_ac Bold" pitchFamily="50" charset="-127"/>
                </a:rPr>
                <a:t>별도의 보관 필수</a:t>
              </a:r>
            </a:p>
          </p:txBody>
        </p:sp>
        <p:sp>
          <p:nvSpPr>
            <p:cNvPr id="5" name="평행 사변형 4"/>
            <p:cNvSpPr/>
            <p:nvPr/>
          </p:nvSpPr>
          <p:spPr>
            <a:xfrm>
              <a:off x="2556346" y="4356546"/>
              <a:ext cx="3819667" cy="384382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latin typeface="나눔스퀘어_ac Bold" pitchFamily="50" charset="-127"/>
                  <a:ea typeface="나눔스퀘어_ac Bold" pitchFamily="50" charset="-127"/>
                </a:rPr>
                <a:t>현행 종이</a:t>
              </a:r>
              <a:r>
                <a:rPr lang="en-US" altLang="ko-KR" b="1" dirty="0" smtClean="0">
                  <a:latin typeface="나눔스퀘어_ac Bold" pitchFamily="50" charset="-127"/>
                  <a:ea typeface="나눔스퀘어_ac Bold" pitchFamily="50" charset="-127"/>
                </a:rPr>
                <a:t>(</a:t>
              </a:r>
              <a:r>
                <a:rPr lang="ko-KR" altLang="en-US" b="1" dirty="0" smtClean="0">
                  <a:latin typeface="나눔스퀘어_ac Bold" pitchFamily="50" charset="-127"/>
                  <a:ea typeface="나눔스퀘어_ac Bold" pitchFamily="50" charset="-127"/>
                </a:rPr>
                <a:t>대</a:t>
              </a:r>
              <a:r>
                <a:rPr lang="ko-KR" altLang="en-US" b="1" dirty="0">
                  <a:latin typeface="나눔스퀘어_ac Bold" pitchFamily="50" charset="-127"/>
                  <a:ea typeface="나눔스퀘어_ac Bold" pitchFamily="50" charset="-127"/>
                </a:rPr>
                <a:t>면</a:t>
              </a:r>
              <a:r>
                <a:rPr lang="en-US" altLang="ko-KR" b="1" dirty="0" smtClean="0">
                  <a:latin typeface="나눔스퀘어_ac Bold" pitchFamily="50" charset="-127"/>
                  <a:ea typeface="나눔스퀘어_ac Bold" pitchFamily="50" charset="-127"/>
                </a:rPr>
                <a:t>)</a:t>
              </a:r>
              <a:r>
                <a:rPr lang="ko-KR" altLang="en-US" b="1" dirty="0" smtClean="0">
                  <a:latin typeface="나눔스퀘어_ac Bold" pitchFamily="50" charset="-127"/>
                  <a:ea typeface="나눔스퀘어_ac Bold" pitchFamily="50" charset="-127"/>
                </a:rPr>
                <a:t>계약의 문제점</a:t>
              </a:r>
              <a:endParaRPr lang="ko-KR" altLang="en-US" b="1" dirty="0">
                <a:latin typeface="나눔스퀘어_ac Bold" pitchFamily="50" charset="-127"/>
                <a:ea typeface="나눔스퀘어_ac Bold" pitchFamily="50" charset="-127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1018966" y="1980282"/>
            <a:ext cx="6960601" cy="7200800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95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273CB0DA-9BD0-476D-B880-B96062234AB9}"/>
              </a:ext>
            </a:extLst>
          </p:cNvPr>
          <p:cNvSpPr txBox="1"/>
          <p:nvPr/>
        </p:nvSpPr>
        <p:spPr>
          <a:xfrm>
            <a:off x="1332210" y="2724169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spc="300" dirty="0">
                <a:latin typeface="나눔스퀘어_ac" pitchFamily="50" charset="-127"/>
                <a:ea typeface="나눔스퀘어_ac" pitchFamily="50" charset="-127"/>
              </a:rPr>
              <a:t>그의 </a:t>
            </a:r>
            <a:r>
              <a:rPr lang="ko-KR" altLang="en-US" sz="3600" b="1" spc="300" dirty="0">
                <a:latin typeface="나눔스퀘어_ac Bold" pitchFamily="50" charset="-127"/>
                <a:ea typeface="나눔스퀘어_ac Bold" pitchFamily="50" charset="-127"/>
              </a:rPr>
              <a:t>끊임없는 고민</a:t>
            </a:r>
            <a:r>
              <a:rPr lang="ko-KR" altLang="en-US" sz="3600" spc="300" dirty="0">
                <a:latin typeface="나눔스퀘어_ac" pitchFamily="50" charset="-127"/>
                <a:ea typeface="나눔스퀘어_ac" pitchFamily="50" charset="-127"/>
              </a:rPr>
              <a:t>이 </a:t>
            </a:r>
            <a:r>
              <a:rPr lang="ko-KR" altLang="en-US" sz="3600" spc="300" dirty="0" smtClean="0">
                <a:latin typeface="나눔스퀘어_ac" pitchFamily="50" charset="-127"/>
                <a:ea typeface="나눔스퀘어_ac" pitchFamily="50" charset="-127"/>
              </a:rPr>
              <a:t>만들어낸</a:t>
            </a:r>
            <a:endParaRPr lang="en-US" altLang="ko-KR" sz="3600" spc="300" dirty="0" smtClean="0">
              <a:latin typeface="나눔스퀘어_ac" pitchFamily="50" charset="-127"/>
              <a:ea typeface="나눔스퀘어_ac" pitchFamily="50" charset="-127"/>
            </a:endParaRPr>
          </a:p>
          <a:p>
            <a:pPr algn="ctr"/>
            <a:r>
              <a:rPr lang="ko-KR" altLang="en-US" sz="3600" spc="300" dirty="0" smtClean="0">
                <a:latin typeface="나눔스퀘어_ac" pitchFamily="50" charset="-127"/>
                <a:ea typeface="나눔스퀘어_ac" pitchFamily="50" charset="-127"/>
              </a:rPr>
              <a:t>또 </a:t>
            </a:r>
            <a:r>
              <a:rPr lang="ko-KR" altLang="en-US" sz="3600" spc="300" dirty="0">
                <a:latin typeface="나눔스퀘어_ac" pitchFamily="50" charset="-127"/>
                <a:ea typeface="나눔스퀘어_ac" pitchFamily="50" charset="-127"/>
              </a:rPr>
              <a:t>하나의 </a:t>
            </a:r>
            <a:r>
              <a:rPr lang="ko-KR" altLang="en-US" sz="3600" b="1" spc="300" dirty="0">
                <a:latin typeface="나눔스퀘어_ac Bold" pitchFamily="50" charset="-127"/>
                <a:ea typeface="나눔스퀘어_ac Bold" pitchFamily="50" charset="-127"/>
              </a:rPr>
              <a:t>혁신</a:t>
            </a:r>
            <a:r>
              <a:rPr lang="ko-KR" altLang="en-US" sz="3600" spc="300" dirty="0">
                <a:latin typeface="나눔스퀘어_ac" pitchFamily="50" charset="-127"/>
                <a:ea typeface="나눔스퀘어_ac" pitchFamily="50" charset="-127"/>
              </a:rPr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93500E99-6F1C-44AB-9DE9-15702A5F543B}"/>
              </a:ext>
            </a:extLst>
          </p:cNvPr>
          <p:cNvSpPr txBox="1"/>
          <p:nvPr/>
        </p:nvSpPr>
        <p:spPr>
          <a:xfrm>
            <a:off x="1939533" y="3996506"/>
            <a:ext cx="2633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b="1" dirty="0" err="1" smtClean="0">
                <a:solidFill>
                  <a:srgbClr val="FFCD20"/>
                </a:solidFill>
                <a:latin typeface="나눔스퀘어_ac ExtraBold" pitchFamily="50" charset="-127"/>
                <a:ea typeface="나눔스퀘어_ac ExtraBold" pitchFamily="50" charset="-127"/>
              </a:rPr>
              <a:t>모두싸인</a:t>
            </a:r>
            <a:endParaRPr lang="ko-KR" altLang="en-US" sz="5400" b="1" dirty="0">
              <a:solidFill>
                <a:srgbClr val="FFCD20"/>
              </a:solidFill>
              <a:latin typeface="나눔스퀘어_ac ExtraBold" pitchFamily="50" charset="-127"/>
              <a:ea typeface="나눔스퀘어_ac ExtraBold" pitchFamily="50" charset="-127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530" y="4068514"/>
            <a:ext cx="2988394" cy="9562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538" y="4284538"/>
            <a:ext cx="28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나눔스퀘어_ac" pitchFamily="50" charset="-127"/>
                <a:ea typeface="나눔스퀘어_ac" pitchFamily="50" charset="-127"/>
              </a:rPr>
              <a:t>(                            )</a:t>
            </a:r>
            <a:endParaRPr lang="ko-KR" altLang="en-US" sz="2800" dirty="0">
              <a:latin typeface="나눔스퀘어_ac" pitchFamily="50" charset="-127"/>
              <a:ea typeface="나눔스퀘어_ac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018966" y="1980282"/>
            <a:ext cx="6960601" cy="701992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281" y="5076626"/>
            <a:ext cx="6449641" cy="34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8D981EEA-0A90-470E-AFBC-267E54FF207E}"/>
              </a:ext>
            </a:extLst>
          </p:cNvPr>
          <p:cNvSpPr txBox="1"/>
          <p:nvPr/>
        </p:nvSpPr>
        <p:spPr>
          <a:xfrm>
            <a:off x="1548234" y="2628354"/>
            <a:ext cx="503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spc="300" dirty="0">
                <a:latin typeface="나눔스퀘어_ac" pitchFamily="50" charset="-127"/>
                <a:ea typeface="나눔스퀘어_ac" pitchFamily="50" charset="-127"/>
              </a:rPr>
              <a:t>지금까지의 이야기는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0C47103C-B553-47E4-85DC-A71FB7C7AFD5}"/>
              </a:ext>
            </a:extLst>
          </p:cNvPr>
          <p:cNvSpPr txBox="1"/>
          <p:nvPr/>
        </p:nvSpPr>
        <p:spPr>
          <a:xfrm>
            <a:off x="1071529" y="6516786"/>
            <a:ext cx="6858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spc="300" dirty="0" smtClean="0">
                <a:latin typeface="나눔스퀘어_ac" pitchFamily="50" charset="-127"/>
                <a:ea typeface="나눔스퀘어_ac" pitchFamily="50" charset="-127"/>
              </a:rPr>
              <a:t>부산</a:t>
            </a:r>
            <a:r>
              <a:rPr lang="ko-KR" altLang="en-US" sz="3200" spc="300" dirty="0" smtClean="0">
                <a:latin typeface="나눔스퀘어_ac" pitchFamily="50" charset="-127"/>
                <a:ea typeface="나눔스퀘어_ac" pitchFamily="50" charset="-127"/>
              </a:rPr>
              <a:t>의</a:t>
            </a:r>
            <a:r>
              <a:rPr lang="ko-KR" altLang="en-US" sz="3200" b="1" spc="300" dirty="0" smtClean="0">
                <a:latin typeface="나눔스퀘어_ac" pitchFamily="50" charset="-127"/>
                <a:ea typeface="나눔스퀘어_ac" pitchFamily="50" charset="-127"/>
              </a:rPr>
              <a:t> 청년 </a:t>
            </a:r>
            <a:r>
              <a:rPr lang="ko-KR" altLang="en-US" sz="3200" b="1" spc="300" dirty="0" err="1" smtClean="0">
                <a:latin typeface="나눔스퀘어_ac" pitchFamily="50" charset="-127"/>
                <a:ea typeface="나눔스퀘어_ac" pitchFamily="50" charset="-127"/>
              </a:rPr>
              <a:t>창업가</a:t>
            </a:r>
            <a:r>
              <a:rPr lang="en-US" altLang="ko-KR" sz="3200" b="1" spc="300" dirty="0" smtClean="0">
                <a:latin typeface="나눔스퀘어_ac" pitchFamily="50" charset="-127"/>
                <a:ea typeface="나눔스퀘어_ac" pitchFamily="50" charset="-127"/>
              </a:rPr>
              <a:t>,</a:t>
            </a:r>
            <a:endParaRPr lang="en-US" altLang="ko-KR" sz="3200" spc="300" dirty="0" smtClean="0">
              <a:solidFill>
                <a:srgbClr val="FFCD20"/>
              </a:solidFill>
              <a:latin typeface="나눔스퀘어_ac ExtraBold" pitchFamily="50" charset="-127"/>
              <a:ea typeface="나눔스퀘어_ac ExtraBold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260202" y="3317820"/>
            <a:ext cx="6480720" cy="2982942"/>
          </a:xfrm>
          <a:prstGeom prst="rect">
            <a:avLst/>
          </a:prstGeom>
          <a:blipFill dpi="0" rotWithShape="1">
            <a:blip r:embed="rId4">
              <a:alphaModFix amt="54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7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4505749" y="3626248"/>
            <a:ext cx="3163165" cy="2386482"/>
            <a:chOff x="4505749" y="3780482"/>
            <a:chExt cx="3163165" cy="2386482"/>
          </a:xfrm>
        </p:grpSpPr>
        <p:sp>
          <p:nvSpPr>
            <p:cNvPr id="12" name="직사각형 11"/>
            <p:cNvSpPr/>
            <p:nvPr/>
          </p:nvSpPr>
          <p:spPr>
            <a:xfrm>
              <a:off x="4505749" y="4031985"/>
              <a:ext cx="2906309" cy="213497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630426DF-A9FF-4D41-B879-C5E683B452C9}"/>
                </a:ext>
              </a:extLst>
            </p:cNvPr>
            <p:cNvSpPr txBox="1"/>
            <p:nvPr/>
          </p:nvSpPr>
          <p:spPr>
            <a:xfrm>
              <a:off x="4612346" y="4197720"/>
              <a:ext cx="204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부산대학교 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법과대학 </a:t>
              </a:r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졸업</a:t>
              </a:r>
              <a:endParaRPr lang="ko-KR" altLang="en-US" sz="1200" dirty="0">
                <a:solidFill>
                  <a:srgbClr val="303948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4CC65F5A-5C9D-454F-873F-AD3927C281D8}"/>
                </a:ext>
              </a:extLst>
            </p:cNvPr>
            <p:cNvSpPr txBox="1"/>
            <p:nvPr/>
          </p:nvSpPr>
          <p:spPr>
            <a:xfrm>
              <a:off x="4609716" y="4408901"/>
              <a:ext cx="2854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err="1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앱</a:t>
              </a:r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 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개발 동아리 </a:t>
              </a:r>
              <a:r>
                <a:rPr lang="ko-KR" altLang="en-US" sz="1200" dirty="0" err="1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앱티브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(</a:t>
              </a:r>
              <a:r>
                <a:rPr lang="en-US" altLang="ko-KR" sz="1200" dirty="0" err="1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Apptive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)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창설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4B6720CC-12A1-4A7D-832C-5D51F541E0D8}"/>
                </a:ext>
              </a:extLst>
            </p:cNvPr>
            <p:cNvSpPr txBox="1"/>
            <p:nvPr/>
          </p:nvSpPr>
          <p:spPr>
            <a:xfrm>
              <a:off x="4612346" y="4767068"/>
              <a:ext cx="15427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err="1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로아팩토리</a:t>
              </a:r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 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창설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59122A77-0849-4FEB-85A8-ED770CE32475}"/>
                </a:ext>
              </a:extLst>
            </p:cNvPr>
            <p:cNvSpPr txBox="1"/>
            <p:nvPr/>
          </p:nvSpPr>
          <p:spPr>
            <a:xfrm>
              <a:off x="4612346" y="5006359"/>
              <a:ext cx="30565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변호사 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매칭 애플리케이션 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‘</a:t>
              </a:r>
              <a:r>
                <a:rPr lang="ko-KR" altLang="en-US" sz="1200" dirty="0" err="1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인투로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’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 개발</a:t>
              </a:r>
              <a:endParaRPr lang="en-US" altLang="ko-KR" sz="1200" dirty="0">
                <a:solidFill>
                  <a:srgbClr val="303948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계약서 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제공 서비스 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‘</a:t>
              </a:r>
              <a:r>
                <a:rPr lang="ko-KR" altLang="en-US" sz="1200" dirty="0" err="1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오키도키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’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 개발</a:t>
              </a:r>
              <a:endParaRPr lang="en-US" altLang="ko-KR" sz="1200" dirty="0">
                <a:solidFill>
                  <a:srgbClr val="303948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온라인 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전자계약 시스템 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‘</a:t>
              </a:r>
              <a:r>
                <a:rPr lang="ko-KR" altLang="en-US" sz="1200" dirty="0" err="1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모두싸인</a:t>
              </a:r>
              <a:r>
                <a:rPr lang="en-US" altLang="ko-KR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’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 개발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DEBEDFDF-693A-467C-A456-F4966C5E23BF}"/>
                </a:ext>
              </a:extLst>
            </p:cNvPr>
            <p:cNvSpPr txBox="1"/>
            <p:nvPr/>
          </p:nvSpPr>
          <p:spPr>
            <a:xfrm>
              <a:off x="4609716" y="5760489"/>
              <a:ext cx="157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現 </a:t>
              </a:r>
              <a:r>
                <a:rPr lang="ko-KR" altLang="en-US" sz="1200" dirty="0" err="1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모두싸</a:t>
              </a:r>
              <a:r>
                <a:rPr lang="ko-KR" altLang="en-US" sz="1200" dirty="0" err="1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인</a:t>
              </a:r>
              <a:r>
                <a:rPr lang="ko-KR" altLang="en-US" sz="1200" dirty="0" smtClean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 </a:t>
              </a:r>
              <a:r>
                <a:rPr lang="ko-KR" altLang="en-US" sz="1200" dirty="0">
                  <a:solidFill>
                    <a:srgbClr val="303948"/>
                  </a:solidFill>
                  <a:latin typeface="나눔고딕" pitchFamily="50" charset="-127"/>
                  <a:ea typeface="나눔고딕" pitchFamily="50" charset="-127"/>
                </a:rPr>
                <a:t>대표</a:t>
              </a:r>
            </a:p>
          </p:txBody>
        </p:sp>
        <p:sp>
          <p:nvSpPr>
            <p:cNvPr id="15" name="평행 사변형 14"/>
            <p:cNvSpPr/>
            <p:nvPr/>
          </p:nvSpPr>
          <p:spPr>
            <a:xfrm>
              <a:off x="5218092" y="3780482"/>
              <a:ext cx="1421089" cy="338554"/>
            </a:xfrm>
            <a:prstGeom prst="parallelogram">
              <a:avLst/>
            </a:prstGeom>
            <a:solidFill>
              <a:srgbClr val="303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D3552C83-1CD4-4A49-B1E0-A215A1A20094}"/>
                </a:ext>
              </a:extLst>
            </p:cNvPr>
            <p:cNvSpPr txBox="1"/>
            <p:nvPr/>
          </p:nvSpPr>
          <p:spPr>
            <a:xfrm>
              <a:off x="5631818" y="3780482"/>
              <a:ext cx="5936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b="1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약력</a:t>
              </a:r>
            </a:p>
          </p:txBody>
        </p:sp>
        <p:sp>
          <p:nvSpPr>
            <p:cNvPr id="16" name="평행 사변형 15"/>
            <p:cNvSpPr/>
            <p:nvPr/>
          </p:nvSpPr>
          <p:spPr>
            <a:xfrm>
              <a:off x="4609716" y="4742875"/>
              <a:ext cx="2699158" cy="18000"/>
            </a:xfrm>
            <a:prstGeom prst="parallelogram">
              <a:avLst/>
            </a:prstGeom>
            <a:solidFill>
              <a:srgbClr val="FFCD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평행 사변형 42"/>
            <p:cNvSpPr/>
            <p:nvPr/>
          </p:nvSpPr>
          <p:spPr>
            <a:xfrm>
              <a:off x="4609716" y="5706698"/>
              <a:ext cx="2699158" cy="18000"/>
            </a:xfrm>
            <a:prstGeom prst="parallelogram">
              <a:avLst/>
            </a:prstGeom>
            <a:solidFill>
              <a:srgbClr val="FFCD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88194" y="7092850"/>
            <a:ext cx="66607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spc="300" dirty="0" err="1">
                <a:solidFill>
                  <a:srgbClr val="FFCD20"/>
                </a:solidFill>
                <a:latin typeface="나눔스퀘어_ac ExtraBold" pitchFamily="50" charset="-127"/>
                <a:ea typeface="나눔스퀘어_ac ExtraBold" pitchFamily="50" charset="-127"/>
              </a:rPr>
              <a:t>모두싸인</a:t>
            </a:r>
            <a:r>
              <a:rPr lang="ko-KR" altLang="en-US" sz="4400" b="1" spc="300" dirty="0">
                <a:latin typeface="나눔스퀘어_ac ExtraBold" pitchFamily="50" charset="-127"/>
                <a:ea typeface="나눔스퀘어_ac ExtraBold" pitchFamily="50" charset="-127"/>
              </a:rPr>
              <a:t> </a:t>
            </a:r>
            <a:r>
              <a:rPr lang="ko-KR" altLang="en-US" sz="4400" spc="300" dirty="0">
                <a:latin typeface="나눔스퀘어_ac ExtraBold" pitchFamily="50" charset="-127"/>
                <a:ea typeface="나눔스퀘어_ac ExtraBold" pitchFamily="50" charset="-127"/>
              </a:rPr>
              <a:t>이영준 대표님</a:t>
            </a:r>
            <a:r>
              <a:rPr lang="ko-KR" altLang="en-US" sz="3600" spc="300" dirty="0">
                <a:latin typeface="나눔스퀘어_ac" pitchFamily="50" charset="-127"/>
                <a:ea typeface="나눔스퀘어_ac" pitchFamily="50" charset="-127"/>
              </a:rPr>
              <a:t>의</a:t>
            </a:r>
            <a:endParaRPr lang="en-US" altLang="ko-KR" sz="3600" spc="300" dirty="0">
              <a:latin typeface="나눔스퀘어_ac" pitchFamily="50" charset="-127"/>
              <a:ea typeface="나눔스퀘어_ac" pitchFamily="50" charset="-127"/>
            </a:endParaRPr>
          </a:p>
          <a:p>
            <a:pPr algn="ctr"/>
            <a:r>
              <a:rPr lang="ko-KR" altLang="en-US" sz="4000" spc="300" dirty="0" smtClean="0">
                <a:latin typeface="나눔스퀘어_ac" pitchFamily="50" charset="-127"/>
                <a:ea typeface="나눔스퀘어_ac" pitchFamily="50" charset="-127"/>
              </a:rPr>
              <a:t>이야기입니다</a:t>
            </a:r>
            <a:endParaRPr lang="ko-KR" altLang="en-US" sz="4000" spc="300" dirty="0">
              <a:latin typeface="나눔스퀘어_ac" pitchFamily="50" charset="-127"/>
              <a:ea typeface="나눔스퀘어_ac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1018966" y="1980282"/>
            <a:ext cx="6960601" cy="7128792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101" y="3636466"/>
            <a:ext cx="2502421" cy="250242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1551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6974" y="480731"/>
            <a:ext cx="7367177" cy="8520394"/>
            <a:chOff x="816830" y="480646"/>
            <a:chExt cx="7365878" cy="8518892"/>
          </a:xfrm>
        </p:grpSpPr>
        <p:sp>
          <p:nvSpPr>
            <p:cNvPr id="9" name="사각형: 둥근 위쪽 모서리 8">
              <a:extLst>
                <a:ext uri="{FF2B5EF4-FFF2-40B4-BE49-F238E27FC236}">
                  <a16:creationId xmlns="" xmlns:a16="http://schemas.microsoft.com/office/drawing/2014/main" id="{33296132-D0A5-4497-B925-C797F243E946}"/>
                </a:ext>
              </a:extLst>
            </p:cNvPr>
            <p:cNvSpPr/>
            <p:nvPr/>
          </p:nvSpPr>
          <p:spPr>
            <a:xfrm>
              <a:off x="816830" y="480646"/>
              <a:ext cx="7365878" cy="8518892"/>
            </a:xfrm>
            <a:prstGeom prst="round2SameRect">
              <a:avLst>
                <a:gd name="adj1" fmla="val 1316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="" xmlns:a16="http://schemas.microsoft.com/office/drawing/2014/main" id="{303E6BF3-D933-4FB5-A5F2-266F1C49A720}"/>
                </a:ext>
              </a:extLst>
            </p:cNvPr>
            <p:cNvSpPr/>
            <p:nvPr/>
          </p:nvSpPr>
          <p:spPr>
            <a:xfrm>
              <a:off x="4053298" y="762003"/>
              <a:ext cx="892939" cy="128953"/>
            </a:xfrm>
            <a:prstGeom prst="roundRect">
              <a:avLst>
                <a:gd name="adj" fmla="val 39744"/>
              </a:avLst>
            </a:prstGeom>
            <a:solidFill>
              <a:srgbClr val="303948"/>
            </a:solidFill>
            <a:ln>
              <a:solidFill>
                <a:srgbClr val="303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16521" y="1011425"/>
              <a:ext cx="1461022" cy="369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atin typeface="맑은 고딕" pitchFamily="50" charset="-127"/>
                  <a:ea typeface="맑은 고딕" pitchFamily="50" charset="-127"/>
                </a:rPr>
                <a:t>오후 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2:00</a:t>
              </a:r>
              <a:endParaRPr lang="ko-KR" altLang="en-US" b="1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7" b="97460"/>
          <a:stretch/>
        </p:blipFill>
        <p:spPr>
          <a:xfrm>
            <a:off x="1041522" y="1041698"/>
            <a:ext cx="1145621" cy="29089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54" b="1591"/>
          <a:stretch/>
        </p:blipFill>
        <p:spPr>
          <a:xfrm>
            <a:off x="1447234" y="2772370"/>
            <a:ext cx="6180788" cy="352839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320"/>
          <a:stretch/>
        </p:blipFill>
        <p:spPr>
          <a:xfrm>
            <a:off x="1447234" y="6300762"/>
            <a:ext cx="6180788" cy="1909451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453218" y="655724"/>
            <a:ext cx="322227" cy="85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1390813" y="1036722"/>
            <a:ext cx="516057" cy="353617"/>
            <a:chOff x="2138764" y="1029540"/>
            <a:chExt cx="515966" cy="353554"/>
          </a:xfrm>
        </p:grpSpPr>
        <p:sp>
          <p:nvSpPr>
            <p:cNvPr id="23" name="TextBox 22"/>
            <p:cNvSpPr txBox="1"/>
            <p:nvPr/>
          </p:nvSpPr>
          <p:spPr>
            <a:xfrm>
              <a:off x="2138764" y="1029540"/>
              <a:ext cx="515966" cy="3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나눔고딕" pitchFamily="50" charset="-127"/>
                  <a:ea typeface="나눔고딕" pitchFamily="50" charset="-127"/>
                </a:rPr>
                <a:t>BS</a:t>
              </a:r>
              <a:endParaRPr lang="ko-KR" altLang="en-US" sz="16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2570" y="1075372"/>
              <a:ext cx="241274" cy="307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+</a:t>
              </a:r>
              <a:endParaRPr lang="ko-KR" altLang="en-US" sz="14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084633" y="1510513"/>
            <a:ext cx="72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편</a:t>
            </a:r>
            <a:r>
              <a:rPr lang="ko-KR" altLang="en-US" dirty="0">
                <a:solidFill>
                  <a:srgbClr val="0070C0"/>
                </a:solidFill>
                <a:latin typeface="+mj-ea"/>
                <a:ea typeface="+mj-ea"/>
              </a:rPr>
              <a:t>집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20" y="1097566"/>
            <a:ext cx="1622052" cy="276176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018966" y="2628354"/>
            <a:ext cx="6960601" cy="576064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BE64EED-EAF6-4741-945E-B05FCA4E59E7}"/>
              </a:ext>
            </a:extLst>
          </p:cNvPr>
          <p:cNvSpPr txBox="1"/>
          <p:nvPr/>
        </p:nvSpPr>
        <p:spPr>
          <a:xfrm>
            <a:off x="1332210" y="4212530"/>
            <a:ext cx="6408749" cy="2465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5400" b="1" dirty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그의 창업 </a:t>
            </a:r>
            <a:r>
              <a:rPr lang="ko-KR" altLang="en-US" sz="5400" b="1" dirty="0" smtClean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이야기가</a:t>
            </a:r>
            <a:endParaRPr lang="en-US" altLang="ko-KR" sz="5400" b="1" dirty="0" smtClean="0">
              <a:solidFill>
                <a:schemeClr val="bg1"/>
              </a:solidFill>
              <a:latin typeface="나눔스퀘어_ac" pitchFamily="50" charset="-127"/>
              <a:ea typeface="나눔스퀘어_ac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5400" b="1" dirty="0" smtClean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궁금하지 </a:t>
            </a:r>
            <a:r>
              <a:rPr lang="ko-KR" altLang="en-US" sz="5400" b="1" dirty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않으신가요</a:t>
            </a:r>
            <a:r>
              <a:rPr lang="en-US" altLang="ko-KR" sz="5400" b="1" dirty="0">
                <a:solidFill>
                  <a:schemeClr val="bg1"/>
                </a:solidFill>
                <a:latin typeface="나눔스퀘어_ac" pitchFamily="50" charset="-127"/>
                <a:ea typeface="나눔스퀘어_ac" pitchFamily="50" charset="-127"/>
              </a:rPr>
              <a:t>?</a:t>
            </a:r>
            <a:endParaRPr lang="ko-KR" altLang="en-US" sz="5400" b="1" dirty="0">
              <a:solidFill>
                <a:schemeClr val="bg1"/>
              </a:solidFill>
              <a:latin typeface="나눔스퀘어_ac" pitchFamily="50" charset="-127"/>
              <a:ea typeface="나눔스퀘어_ac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648" b="8696" l="667" r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7" r="92256" b="91400"/>
          <a:stretch/>
        </p:blipFill>
        <p:spPr>
          <a:xfrm>
            <a:off x="1219273" y="1477085"/>
            <a:ext cx="467892" cy="43118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848847" y="1354276"/>
            <a:ext cx="1303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오늘</a:t>
            </a:r>
            <a:endParaRPr lang="en-US" altLang="ko-KR" dirty="0" smtClean="0"/>
          </a:p>
          <a:p>
            <a:pPr algn="ctr"/>
            <a:r>
              <a:rPr lang="ko-KR" altLang="en-US" sz="1200" dirty="0" smtClean="0"/>
              <a:t>오후 </a:t>
            </a:r>
            <a:r>
              <a:rPr lang="en-US" altLang="ko-KR" sz="1200" dirty="0" smtClean="0"/>
              <a:t>2:00</a:t>
            </a:r>
            <a:endParaRPr lang="ko-KR" altLang="en-US" sz="1200" dirty="0"/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28977" r="7990" b="26932"/>
          <a:stretch/>
        </p:blipFill>
        <p:spPr>
          <a:xfrm>
            <a:off x="7406872" y="2124298"/>
            <a:ext cx="442300" cy="323517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018966" y="1980282"/>
            <a:ext cx="6960601" cy="701992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90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276</Words>
  <Application>Microsoft Office PowerPoint</Application>
  <PresentationFormat>사용자 지정</PresentationFormat>
  <Paragraphs>117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20" baseType="lpstr">
      <vt:lpstr>굴림</vt:lpstr>
      <vt:lpstr>Arial</vt:lpstr>
      <vt:lpstr>나눔명조 ExtraBold</vt:lpstr>
      <vt:lpstr>맑은 고딕</vt:lpstr>
      <vt:lpstr>나눔스퀘어_ac ExtraBold</vt:lpstr>
      <vt:lpstr>나눔스퀘어_ac Bold</vt:lpstr>
      <vt:lpstr>나눔고딕</vt:lpstr>
      <vt:lpstr>나눔명조</vt:lpstr>
      <vt:lpstr>나눔스퀘어_ac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55</cp:revision>
  <dcterms:created xsi:type="dcterms:W3CDTF">2019-05-02T16:16:42Z</dcterms:created>
  <dcterms:modified xsi:type="dcterms:W3CDTF">2019-05-07T14:25:25Z</dcterms:modified>
</cp:coreProperties>
</file>